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5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6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7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1"/>
  </p:notesMasterIdLst>
  <p:sldIdLst>
    <p:sldId id="259" r:id="rId5"/>
    <p:sldId id="288" r:id="rId6"/>
    <p:sldId id="264" r:id="rId7"/>
    <p:sldId id="293" r:id="rId8"/>
    <p:sldId id="272" r:id="rId9"/>
    <p:sldId id="294" r:id="rId10"/>
    <p:sldId id="296" r:id="rId11"/>
    <p:sldId id="306" r:id="rId12"/>
    <p:sldId id="286" r:id="rId13"/>
    <p:sldId id="303" r:id="rId14"/>
    <p:sldId id="302" r:id="rId15"/>
    <p:sldId id="297" r:id="rId16"/>
    <p:sldId id="301" r:id="rId17"/>
    <p:sldId id="305" r:id="rId18"/>
    <p:sldId id="304" r:id="rId19"/>
    <p:sldId id="26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55F"/>
    <a:srgbClr val="66CBE3"/>
    <a:srgbClr val="FFC000"/>
    <a:srgbClr val="003660"/>
    <a:srgbClr val="8BC64B"/>
    <a:srgbClr val="4A4A7D"/>
    <a:srgbClr val="DCEEEE"/>
    <a:srgbClr val="FFFFFF"/>
    <a:srgbClr val="E4E5E6"/>
    <a:srgbClr val="6D6E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8CD6CF-E3A0-4809-B7A5-19B2E830DBDB}" v="497" dt="2024-04-22T19:38:39.189"/>
    <p1510:client id="{17D48552-0A3C-1306-5885-F1697233EA68}" v="468" dt="2024-04-22T20:42:58.809"/>
    <p1510:client id="{ED327E23-A852-4806-1C34-5AAEC718C018}" v="4" dt="2024-04-22T21:05:43.8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rwuprod.sharepoint.com/sites/hwri/Shared%20Documents/Health-Related%20Initiatives%20&amp;%20Docs/Older%20Adults%20and%20Housing/Data/PUMS%20Analysi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rwuprod.sharepoint.com/sites/hwri/Shared%20Documents/Health-Related%20Initiatives%20&amp;%20Docs/Older%20Adults%20and%20Housing/Data/PUMS%20Analysi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rwuprod.sharepoint.com/sites/hwri/Shared%20Documents/Health-Related%20Initiatives%20&amp;%20Docs/Older%20Adults%20and%20Housing/Data/PUMS%20Analysi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rwuprod.sharepoint.com/sites/hwri/Shared%20Documents/Health-Related%20Initiatives%20&amp;%20Docs/Older%20Adults%20and%20Housing/Data/PUMS%20Analysi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rwuprod.sharepoint.com/sites/hwri/Shared%20Documents/Health-Related%20Initiatives%20&amp;%20Docs/Older%20Adults%20and%20Housing/Data/PUMS%20Analysi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rwuprod.sharepoint.com/sites/hwri/Shared%20Documents/Health-Related%20Initiatives%20&amp;%20Docs/Older%20Adults%20and%20Housing/Data/PUMS%20Analysis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rwuprod.sharepoint.com/sites/hwri/Shared%20Documents/Health-Related%20Initiatives%20&amp;%20Docs/Older%20Adults%20and%20Housing/Data/Housing%20Works%20RI%20-%20Older%20Adults_HMIS%20data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https://rwuprod.sharepoint.com/sites/hwri/Shared%20Documents/Health-Related%20Initiatives%20&amp;%20Docs/Older%20Adults%20and%20Housing/Data/PUMS%20Analysis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POPULATION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E5E-44C4-9D89-B7581246FE8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E5E-44C4-9D89-B7581246FE8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E5E-44C4-9D89-B7581246FE8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E5E-44C4-9D89-B7581246FE8F}"/>
              </c:ext>
            </c:extLst>
          </c:dPt>
          <c:dLbls>
            <c:dLbl>
              <c:idx val="0"/>
              <c:layout>
                <c:manualLayout>
                  <c:x val="-0.27112053580889722"/>
                  <c:y val="-1.769129942782626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E5E-44C4-9D89-B7581246FE8F}"/>
                </c:ext>
              </c:extLst>
            </c:dLbl>
            <c:dLbl>
              <c:idx val="3"/>
              <c:layout>
                <c:manualLayout>
                  <c:x val="7.7400330568523676E-2"/>
                  <c:y val="4.879858944746196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E5E-44C4-9D89-B7581246FE8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'[PUMS Analysis.xlsx]Pop &amp; Gender'!$S$9:$S$12</c:f>
              <c:strCache>
                <c:ptCount val="4"/>
                <c:pt idx="0">
                  <c:v>18-49</c:v>
                </c:pt>
                <c:pt idx="1">
                  <c:v>50-64</c:v>
                </c:pt>
                <c:pt idx="2">
                  <c:v>65-79</c:v>
                </c:pt>
                <c:pt idx="3">
                  <c:v>80+</c:v>
                </c:pt>
              </c:strCache>
            </c:strRef>
          </c:cat>
          <c:val>
            <c:numRef>
              <c:f>'[PUMS Analysis.xlsx]Pop &amp; Gender'!$T$9:$T$12</c:f>
              <c:numCache>
                <c:formatCode>#,##0</c:formatCode>
                <c:ptCount val="4"/>
                <c:pt idx="0">
                  <c:v>461463</c:v>
                </c:pt>
                <c:pt idx="1">
                  <c:v>229474</c:v>
                </c:pt>
                <c:pt idx="2">
                  <c:v>142131</c:v>
                </c:pt>
                <c:pt idx="3">
                  <c:v>46284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79E-48E5-A7E8-175FBA5596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HOUSEHOLDS</a:t>
            </a:r>
          </a:p>
        </c:rich>
      </c:tx>
      <c:layout>
        <c:manualLayout>
          <c:xMode val="edge"/>
          <c:yMode val="edge"/>
          <c:x val="0.41313206627790588"/>
          <c:y val="1.894060851551862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EF4-4C67-9980-B6CEFB5ED18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EF4-4C67-9980-B6CEFB5ED18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EF4-4C67-9980-B6CEFB5ED18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EF4-4C67-9980-B6CEFB5ED18E}"/>
              </c:ext>
            </c:extLst>
          </c:dPt>
          <c:dLbls>
            <c:dLbl>
              <c:idx val="0"/>
              <c:layout>
                <c:manualLayout>
                  <c:x val="-0.19403209954207087"/>
                  <c:y val="8.356884811769624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EF4-4C67-9980-B6CEFB5ED18E}"/>
                </c:ext>
              </c:extLst>
            </c:dLbl>
            <c:dLbl>
              <c:idx val="1"/>
              <c:layout>
                <c:manualLayout>
                  <c:x val="7.7820647419072617E-2"/>
                  <c:y val="-0.181236512102653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EF4-4C67-9980-B6CEFB5ED18E}"/>
                </c:ext>
              </c:extLst>
            </c:dLbl>
            <c:dLbl>
              <c:idx val="2"/>
              <c:layout>
                <c:manualLayout>
                  <c:x val="0.15822861909966499"/>
                  <c:y val="9.32824969389291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EF4-4C67-9980-B6CEFB5ED18E}"/>
                </c:ext>
              </c:extLst>
            </c:dLbl>
            <c:dLbl>
              <c:idx val="3"/>
              <c:layout>
                <c:manualLayout>
                  <c:x val="0.11563945642884674"/>
                  <c:y val="-2.632297167707903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EF4-4C67-9980-B6CEFB5ED18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'[PUMS Analysis.xlsx]Household Types'!$U$19:$U$22</c:f>
              <c:strCache>
                <c:ptCount val="4"/>
                <c:pt idx="0">
                  <c:v>18-49</c:v>
                </c:pt>
                <c:pt idx="1">
                  <c:v>50-64</c:v>
                </c:pt>
                <c:pt idx="2">
                  <c:v>65-79</c:v>
                </c:pt>
                <c:pt idx="3">
                  <c:v>80+</c:v>
                </c:pt>
              </c:strCache>
            </c:strRef>
          </c:cat>
          <c:val>
            <c:numRef>
              <c:f>'[PUMS Analysis.xlsx]Household Types'!$V$19:$V$22</c:f>
              <c:numCache>
                <c:formatCode>#,##0</c:formatCode>
                <c:ptCount val="4"/>
                <c:pt idx="0">
                  <c:v>177351</c:v>
                </c:pt>
                <c:pt idx="1">
                  <c:v>133650</c:v>
                </c:pt>
                <c:pt idx="2">
                  <c:v>87138</c:v>
                </c:pt>
                <c:pt idx="3">
                  <c:v>28630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EF4-4C67-9980-B6CEFB5ED1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'[PUMS Analysis.xlsx]Income Quintiles'!$A$24</c:f>
              <c:strCache>
                <c:ptCount val="1"/>
                <c:pt idx="0">
                  <c:v>Lowest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'[1]Income Quintiles'!$B$23:$D$23</c:f>
              <c:strCache>
                <c:ptCount val="3"/>
                <c:pt idx="0">
                  <c:v>50-64</c:v>
                </c:pt>
                <c:pt idx="1">
                  <c:v>65-79</c:v>
                </c:pt>
                <c:pt idx="2">
                  <c:v>80+</c:v>
                </c:pt>
              </c:strCache>
            </c:strRef>
          </c:cat>
          <c:val>
            <c:numRef>
              <c:f>'[1]Income Quintiles'!$B$24:$D$24</c:f>
              <c:numCache>
                <c:formatCode>_("$"* #,##0_);_("$"* \(#,##0\);_("$"* "-"??_);_(@_)</c:formatCode>
                <c:ptCount val="3"/>
                <c:pt idx="0">
                  <c:v>30572</c:v>
                </c:pt>
                <c:pt idx="1">
                  <c:v>19926</c:v>
                </c:pt>
                <c:pt idx="2">
                  <c:v>13650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55-4B54-BC2C-01ECD16EB57F}"/>
            </c:ext>
          </c:extLst>
        </c:ser>
        <c:ser>
          <c:idx val="1"/>
          <c:order val="1"/>
          <c:tx>
            <c:strRef>
              <c:f>'[PUMS Analysis.xlsx]Income Quintiles'!$A$25</c:f>
              <c:strCache>
                <c:ptCount val="1"/>
                <c:pt idx="0">
                  <c:v>Lower Middle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'[1]Income Quintiles'!$B$23:$D$23</c:f>
              <c:strCache>
                <c:ptCount val="3"/>
                <c:pt idx="0">
                  <c:v>50-64</c:v>
                </c:pt>
                <c:pt idx="1">
                  <c:v>65-79</c:v>
                </c:pt>
                <c:pt idx="2">
                  <c:v>80+</c:v>
                </c:pt>
              </c:strCache>
            </c:strRef>
          </c:cat>
          <c:val>
            <c:numRef>
              <c:f>'[1]Income Quintiles'!$B$25:$D$25</c:f>
              <c:numCache>
                <c:formatCode>_("$"* #,##0_);_("$"* \(#,##0\);_("$"* "-"??_);_(@_)</c:formatCode>
                <c:ptCount val="3"/>
                <c:pt idx="0">
                  <c:v>63333</c:v>
                </c:pt>
                <c:pt idx="1">
                  <c:v>41150</c:v>
                </c:pt>
                <c:pt idx="2">
                  <c:v>22174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755-4B54-BC2C-01ECD16EB57F}"/>
            </c:ext>
          </c:extLst>
        </c:ser>
        <c:ser>
          <c:idx val="2"/>
          <c:order val="2"/>
          <c:tx>
            <c:strRef>
              <c:f>'[PUMS Analysis.xlsx]Income Quintiles'!$A$26</c:f>
              <c:strCache>
                <c:ptCount val="1"/>
                <c:pt idx="0">
                  <c:v>Middle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'[1]Income Quintiles'!$B$23:$D$23</c:f>
              <c:strCache>
                <c:ptCount val="3"/>
                <c:pt idx="0">
                  <c:v>50-64</c:v>
                </c:pt>
                <c:pt idx="1">
                  <c:v>65-79</c:v>
                </c:pt>
                <c:pt idx="2">
                  <c:v>80+</c:v>
                </c:pt>
              </c:strCache>
            </c:strRef>
          </c:cat>
          <c:val>
            <c:numRef>
              <c:f>'[1]Income Quintiles'!$B$26:$D$26</c:f>
              <c:numCache>
                <c:formatCode>_("$"* #,##0_);_("$"* \(#,##0\);_("$"* "-"??_);_(@_)</c:formatCode>
                <c:ptCount val="3"/>
                <c:pt idx="0">
                  <c:v>97545</c:v>
                </c:pt>
                <c:pt idx="1">
                  <c:v>67939</c:v>
                </c:pt>
                <c:pt idx="2">
                  <c:v>36100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755-4B54-BC2C-01ECD16EB57F}"/>
            </c:ext>
          </c:extLst>
        </c:ser>
        <c:ser>
          <c:idx val="3"/>
          <c:order val="3"/>
          <c:tx>
            <c:strRef>
              <c:f>'[PUMS Analysis.xlsx]Income Quintiles'!$A$27</c:f>
              <c:strCache>
                <c:ptCount val="1"/>
                <c:pt idx="0">
                  <c:v>Upper Middle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'[1]Income Quintiles'!$B$23:$D$23</c:f>
              <c:strCache>
                <c:ptCount val="3"/>
                <c:pt idx="0">
                  <c:v>50-64</c:v>
                </c:pt>
                <c:pt idx="1">
                  <c:v>65-79</c:v>
                </c:pt>
                <c:pt idx="2">
                  <c:v>80+</c:v>
                </c:pt>
              </c:strCache>
            </c:strRef>
          </c:cat>
          <c:val>
            <c:numRef>
              <c:f>'[1]Income Quintiles'!$B$27:$D$27</c:f>
              <c:numCache>
                <c:formatCode>_("$"* #,##0_);_("$"* \(#,##0\);_("$"* "-"??_);_(@_)</c:formatCode>
                <c:ptCount val="3"/>
                <c:pt idx="0">
                  <c:v>146084</c:v>
                </c:pt>
                <c:pt idx="1">
                  <c:v>111774</c:v>
                </c:pt>
                <c:pt idx="2">
                  <c:v>65157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755-4B54-BC2C-01ECD16EB57F}"/>
            </c:ext>
          </c:extLst>
        </c:ser>
        <c:ser>
          <c:idx val="4"/>
          <c:order val="4"/>
          <c:tx>
            <c:strRef>
              <c:f>'[PUMS Analysis.xlsx]Income Quintiles'!$A$28</c:f>
              <c:strCache>
                <c:ptCount val="1"/>
                <c:pt idx="0">
                  <c:v>Highest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'[1]Income Quintiles'!$B$23:$D$23</c:f>
              <c:strCache>
                <c:ptCount val="3"/>
                <c:pt idx="0">
                  <c:v>50-64</c:v>
                </c:pt>
                <c:pt idx="1">
                  <c:v>65-79</c:v>
                </c:pt>
                <c:pt idx="2">
                  <c:v>80+</c:v>
                </c:pt>
              </c:strCache>
            </c:strRef>
          </c:cat>
          <c:val>
            <c:numRef>
              <c:f>'[1]Income Quintiles'!$B$28:$D$28</c:f>
              <c:numCache>
                <c:formatCode>_("$"* #,##0_);_("$"* \(#,##0\);_("$"* "-"??_);_(@_)</c:formatCode>
                <c:ptCount val="3"/>
                <c:pt idx="0">
                  <c:v>146085</c:v>
                </c:pt>
                <c:pt idx="1">
                  <c:v>111775</c:v>
                </c:pt>
                <c:pt idx="2">
                  <c:v>65157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755-4B54-BC2C-01ECD16EB5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70418496"/>
        <c:axId val="770418976"/>
      </c:barChart>
      <c:catAx>
        <c:axId val="770418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70418976"/>
        <c:crosses val="autoZero"/>
        <c:auto val="1"/>
        <c:lblAlgn val="ctr"/>
        <c:lblOffset val="100"/>
        <c:noMultiLvlLbl val="0"/>
      </c:catAx>
      <c:valAx>
        <c:axId val="770418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704184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'[PUMS Analysis.xlsx]Cost Burdens'!$O$5</c:f>
              <c:strCache>
                <c:ptCount val="1"/>
                <c:pt idx="0">
                  <c:v>30-50%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'[PUMS Analysis.xlsx]Cost Burdens'!$N$6:$N$8</c:f>
              <c:strCache>
                <c:ptCount val="3"/>
                <c:pt idx="0">
                  <c:v>Own w/mort</c:v>
                </c:pt>
                <c:pt idx="1">
                  <c:v>Own w/o mort</c:v>
                </c:pt>
                <c:pt idx="2">
                  <c:v>Rent</c:v>
                </c:pt>
              </c:strCache>
            </c:strRef>
          </c:cat>
          <c:val>
            <c:numRef>
              <c:f>'[PUMS Analysis.xlsx]Cost Burdens'!$O$6:$O$8</c:f>
              <c:numCache>
                <c:formatCode>0%</c:formatCode>
                <c:ptCount val="3"/>
                <c:pt idx="0">
                  <c:v>0.17552110549846137</c:v>
                </c:pt>
                <c:pt idx="1">
                  <c:v>5.7985011202966855E-2</c:v>
                </c:pt>
                <c:pt idx="2">
                  <c:v>0.2555882765390548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36-444D-BDA5-496753C4110D}"/>
            </c:ext>
          </c:extLst>
        </c:ser>
        <c:ser>
          <c:idx val="1"/>
          <c:order val="1"/>
          <c:tx>
            <c:strRef>
              <c:f>'[PUMS Analysis.xlsx]Cost Burdens'!$P$5</c:f>
              <c:strCache>
                <c:ptCount val="1"/>
                <c:pt idx="0">
                  <c:v>&gt;50%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'[PUMS Analysis.xlsx]Cost Burdens'!$N$6:$N$8</c:f>
              <c:strCache>
                <c:ptCount val="3"/>
                <c:pt idx="0">
                  <c:v>Own w/mort</c:v>
                </c:pt>
                <c:pt idx="1">
                  <c:v>Own w/o mort</c:v>
                </c:pt>
                <c:pt idx="2">
                  <c:v>Rent</c:v>
                </c:pt>
              </c:strCache>
            </c:strRef>
          </c:cat>
          <c:val>
            <c:numRef>
              <c:f>'[PUMS Analysis.xlsx]Cost Burdens'!$P$6:$P$8</c:f>
              <c:numCache>
                <c:formatCode>0%</c:formatCode>
                <c:ptCount val="3"/>
                <c:pt idx="0">
                  <c:v>0.10866283458166405</c:v>
                </c:pt>
                <c:pt idx="1">
                  <c:v>7.1196785907440316E-2</c:v>
                </c:pt>
                <c:pt idx="2">
                  <c:v>0.23152433038844483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336-444D-BDA5-496753C411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58317247"/>
        <c:axId val="858322527"/>
      </c:barChart>
      <c:catAx>
        <c:axId val="8583172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8322527"/>
        <c:crosses val="autoZero"/>
        <c:auto val="1"/>
        <c:lblAlgn val="ctr"/>
        <c:lblOffset val="100"/>
        <c:noMultiLvlLbl val="0"/>
      </c:catAx>
      <c:valAx>
        <c:axId val="8583225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83172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'[PUMS Analysis.xlsx]Cost Burdens'!$O$25</c:f>
              <c:strCache>
                <c:ptCount val="1"/>
                <c:pt idx="0">
                  <c:v>30-50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'[PUMS Analysis.xlsx]Cost Burdens'!$N$26:$N$28</c:f>
              <c:strCache>
                <c:ptCount val="3"/>
                <c:pt idx="0">
                  <c:v>Own w/mort</c:v>
                </c:pt>
                <c:pt idx="1">
                  <c:v>Own w/o mort</c:v>
                </c:pt>
                <c:pt idx="2">
                  <c:v>Rent</c:v>
                </c:pt>
              </c:strCache>
            </c:strRef>
          </c:cat>
          <c:val>
            <c:numRef>
              <c:f>'[PUMS Analysis.xlsx]Cost Burdens'!$O$26:$O$28</c:f>
              <c:numCache>
                <c:formatCode>0%</c:formatCode>
                <c:ptCount val="3"/>
                <c:pt idx="0">
                  <c:v>0.24954092339979014</c:v>
                </c:pt>
                <c:pt idx="1">
                  <c:v>0.10426400141936247</c:v>
                </c:pt>
                <c:pt idx="2">
                  <c:v>0.30240500925003555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60-4ED0-90DA-4B175CA2E74B}"/>
            </c:ext>
          </c:extLst>
        </c:ser>
        <c:ser>
          <c:idx val="1"/>
          <c:order val="1"/>
          <c:tx>
            <c:strRef>
              <c:f>'[PUMS Analysis.xlsx]Cost Burdens'!$P$25</c:f>
              <c:strCache>
                <c:ptCount val="1"/>
                <c:pt idx="0">
                  <c:v>&gt;50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'[PUMS Analysis.xlsx]Cost Burdens'!$N$26:$N$28</c:f>
              <c:strCache>
                <c:ptCount val="3"/>
                <c:pt idx="0">
                  <c:v>Own w/mort</c:v>
                </c:pt>
                <c:pt idx="1">
                  <c:v>Own w/o mort</c:v>
                </c:pt>
                <c:pt idx="2">
                  <c:v>Rent</c:v>
                </c:pt>
              </c:strCache>
            </c:strRef>
          </c:cat>
          <c:val>
            <c:numRef>
              <c:f>'[PUMS Analysis.xlsx]Cost Burdens'!$P$26:$P$28</c:f>
              <c:numCache>
                <c:formatCode>0%</c:formatCode>
                <c:ptCount val="3"/>
                <c:pt idx="0">
                  <c:v>0.18664742917103883</c:v>
                </c:pt>
                <c:pt idx="1">
                  <c:v>7.7917085575728906E-2</c:v>
                </c:pt>
                <c:pt idx="2">
                  <c:v>0.21569185522508419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160-4ED0-90DA-4B175CA2E7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58274047"/>
        <c:axId val="858286047"/>
      </c:barChart>
      <c:catAx>
        <c:axId val="8582740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8286047"/>
        <c:crosses val="autoZero"/>
        <c:auto val="1"/>
        <c:lblAlgn val="ctr"/>
        <c:lblOffset val="100"/>
        <c:noMultiLvlLbl val="0"/>
      </c:catAx>
      <c:valAx>
        <c:axId val="8582860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82740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'[PUMS Analysis.xlsx]Cost Burdens'!$Q$43</c:f>
              <c:strCache>
                <c:ptCount val="1"/>
                <c:pt idx="0">
                  <c:v>30-50%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'[PUMS Analysis.xlsx]Cost Burdens'!$P$44:$P$46</c:f>
              <c:strCache>
                <c:ptCount val="3"/>
                <c:pt idx="0">
                  <c:v>Own w/mort</c:v>
                </c:pt>
                <c:pt idx="1">
                  <c:v>Own w/o mort</c:v>
                </c:pt>
                <c:pt idx="2">
                  <c:v>Rent</c:v>
                </c:pt>
              </c:strCache>
            </c:strRef>
          </c:cat>
          <c:val>
            <c:numRef>
              <c:f>'[PUMS Analysis.xlsx]Cost Burdens'!$Q$44:$Q$46</c:f>
              <c:numCache>
                <c:formatCode>0%</c:formatCode>
                <c:ptCount val="3"/>
                <c:pt idx="0">
                  <c:v>0.22700442695523856</c:v>
                </c:pt>
                <c:pt idx="1">
                  <c:v>0.22463874963137717</c:v>
                </c:pt>
                <c:pt idx="2">
                  <c:v>0.28627410539342063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4E-4597-9190-BC8E9584F323}"/>
            </c:ext>
          </c:extLst>
        </c:ser>
        <c:ser>
          <c:idx val="1"/>
          <c:order val="1"/>
          <c:tx>
            <c:strRef>
              <c:f>'[PUMS Analysis.xlsx]Cost Burdens'!$R$43</c:f>
              <c:strCache>
                <c:ptCount val="1"/>
                <c:pt idx="0">
                  <c:v>&gt;50%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'[PUMS Analysis.xlsx]Cost Burdens'!$P$44:$P$46</c:f>
              <c:strCache>
                <c:ptCount val="3"/>
                <c:pt idx="0">
                  <c:v>Own w/mort</c:v>
                </c:pt>
                <c:pt idx="1">
                  <c:v>Own w/o mort</c:v>
                </c:pt>
                <c:pt idx="2">
                  <c:v>Rent</c:v>
                </c:pt>
              </c:strCache>
            </c:strRef>
          </c:cat>
          <c:val>
            <c:numRef>
              <c:f>'[PUMS Analysis.xlsx]Cost Burdens'!$R$44:$R$46</c:f>
              <c:numCache>
                <c:formatCode>0%</c:formatCode>
                <c:ptCount val="3"/>
                <c:pt idx="0">
                  <c:v>0.4279390063944909</c:v>
                </c:pt>
                <c:pt idx="1">
                  <c:v>0.10712179298142141</c:v>
                </c:pt>
                <c:pt idx="2">
                  <c:v>0.36134887078477879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44E-4597-9190-BC8E9584F3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73245248"/>
        <c:axId val="473247168"/>
      </c:barChart>
      <c:catAx>
        <c:axId val="473245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3247168"/>
        <c:crosses val="autoZero"/>
        <c:auto val="1"/>
        <c:lblAlgn val="ctr"/>
        <c:lblOffset val="100"/>
        <c:noMultiLvlLbl val="0"/>
      </c:catAx>
      <c:valAx>
        <c:axId val="4732471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32452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'[Housing Works RI - Older Adults_HMIS data.xlsx]Age'!$O$6</c:f>
              <c:strCache>
                <c:ptCount val="1"/>
                <c:pt idx="0">
                  <c:v>55 to 64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'[Housing Works RI - Older Adults_HMIS data.xlsx]Age'!$N$7:$N$16</c:f>
              <c:numCache>
                <c:formatCode>General</c:formatCod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</c:numCache>
            </c:numRef>
          </c:cat>
          <c:val>
            <c:numRef>
              <c:f>'[Housing Works RI - Older Adults_HMIS data.xlsx]Age'!$O$7:$O$16</c:f>
              <c:numCache>
                <c:formatCode>General</c:formatCode>
                <c:ptCount val="10"/>
                <c:pt idx="0">
                  <c:v>228</c:v>
                </c:pt>
                <c:pt idx="1">
                  <c:v>281</c:v>
                </c:pt>
                <c:pt idx="2">
                  <c:v>332</c:v>
                </c:pt>
                <c:pt idx="3">
                  <c:v>390</c:v>
                </c:pt>
                <c:pt idx="4">
                  <c:v>389</c:v>
                </c:pt>
                <c:pt idx="5">
                  <c:v>434</c:v>
                </c:pt>
                <c:pt idx="6">
                  <c:v>467</c:v>
                </c:pt>
                <c:pt idx="7">
                  <c:v>532</c:v>
                </c:pt>
                <c:pt idx="8">
                  <c:v>561</c:v>
                </c:pt>
                <c:pt idx="9" formatCode="#,##0">
                  <c:v>604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AD-4876-99A8-4E1E6E429B4C}"/>
            </c:ext>
          </c:extLst>
        </c:ser>
        <c:ser>
          <c:idx val="1"/>
          <c:order val="1"/>
          <c:tx>
            <c:strRef>
              <c:f>'[Housing Works RI - Older Adults_HMIS data.xlsx]Age'!$P$6</c:f>
              <c:strCache>
                <c:ptCount val="1"/>
                <c:pt idx="0">
                  <c:v>65 or Above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'[Housing Works RI - Older Adults_HMIS data.xlsx]Age'!$N$7:$N$16</c:f>
              <c:numCache>
                <c:formatCode>General</c:formatCod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</c:numCache>
            </c:numRef>
          </c:cat>
          <c:val>
            <c:numRef>
              <c:f>'[Housing Works RI - Older Adults_HMIS data.xlsx]Age'!$P$7:$P$16</c:f>
              <c:numCache>
                <c:formatCode>General</c:formatCode>
                <c:ptCount val="10"/>
                <c:pt idx="0">
                  <c:v>33</c:v>
                </c:pt>
                <c:pt idx="1">
                  <c:v>51</c:v>
                </c:pt>
                <c:pt idx="2">
                  <c:v>71</c:v>
                </c:pt>
                <c:pt idx="3">
                  <c:v>55</c:v>
                </c:pt>
                <c:pt idx="4">
                  <c:v>68</c:v>
                </c:pt>
                <c:pt idx="5">
                  <c:v>78</c:v>
                </c:pt>
                <c:pt idx="6">
                  <c:v>93</c:v>
                </c:pt>
                <c:pt idx="7">
                  <c:v>112</c:v>
                </c:pt>
                <c:pt idx="8">
                  <c:v>118</c:v>
                </c:pt>
                <c:pt idx="9" formatCode="#,##0">
                  <c:v>145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4AD-4876-99A8-4E1E6E429B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98431631"/>
        <c:axId val="698434511"/>
      </c:barChart>
      <c:catAx>
        <c:axId val="6984316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8434511"/>
        <c:crosses val="autoZero"/>
        <c:auto val="1"/>
        <c:lblAlgn val="ctr"/>
        <c:lblOffset val="100"/>
        <c:noMultiLvlLbl val="0"/>
      </c:catAx>
      <c:valAx>
        <c:axId val="6984345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843163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/>
              <a:t>% of Age Cohort with a Disability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'[PUMS Analysis.xlsx]Disabilities'!$J$1</c:f>
              <c:strCache>
                <c:ptCount val="1"/>
                <c:pt idx="0">
                  <c:v>% of age cohort with a disablity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'[PUMS Analysis.xlsx]Disabilities'!$I$2:$I$4</c:f>
              <c:strCache>
                <c:ptCount val="3"/>
                <c:pt idx="0">
                  <c:v>50-64</c:v>
                </c:pt>
                <c:pt idx="1">
                  <c:v>65-79</c:v>
                </c:pt>
                <c:pt idx="2">
                  <c:v>80+</c:v>
                </c:pt>
              </c:strCache>
            </c:strRef>
          </c:cat>
          <c:val>
            <c:numRef>
              <c:f>'[PUMS Analysis.xlsx]Disabilities'!$J$2:$J$4</c:f>
              <c:numCache>
                <c:formatCode>0%</c:formatCode>
                <c:ptCount val="3"/>
                <c:pt idx="0">
                  <c:v>0.17932314772043892</c:v>
                </c:pt>
                <c:pt idx="1">
                  <c:v>0.26002068514257975</c:v>
                </c:pt>
                <c:pt idx="2">
                  <c:v>0.56829573934837097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0A-420C-A604-3B038EE7A7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92675264"/>
        <c:axId val="592678624"/>
      </c:barChart>
      <c:catAx>
        <c:axId val="592675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2678624"/>
        <c:crosses val="autoZero"/>
        <c:auto val="1"/>
        <c:lblAlgn val="ctr"/>
        <c:lblOffset val="100"/>
        <c:noMultiLvlLbl val="0"/>
      </c:catAx>
      <c:valAx>
        <c:axId val="592678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2675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682943-9F2F-4D9C-ABBC-5EA03AAD078A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C88A87-C8C4-4C7A-97AB-FEE429FDB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876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C88A87-C8C4-4C7A-97AB-FEE429FDBDA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63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Return to this slide to build 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88A87-C8C4-4C7A-97AB-FEE429FDBDA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538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2000 and 2019 5 year estimates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88A87-C8C4-4C7A-97AB-FEE429FDBDA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1155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2000 and 2019 5 year estimates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88A87-C8C4-4C7A-97AB-FEE429FDBDA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7519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2000 and 2019 5 year estimates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88A87-C8C4-4C7A-97AB-FEE429FDBDA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3744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2000 and 2019 5 year estimates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88A87-C8C4-4C7A-97AB-FEE429FDBDA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7106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88A87-C8C4-4C7A-97AB-FEE429FDBDA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7627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Return to this slide to build 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88A87-C8C4-4C7A-97AB-FEE429FDBDA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9168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Hyperlink or non-hyperlink on these?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C88A87-C8C4-4C7A-97AB-FEE429FDBDA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738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548FB-E596-48B3-9139-706A23E0C7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80E704-5414-4A22-90AC-8CF6792EBA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658E4B-622D-43EA-97BC-4E5C9CB5F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B1248-9C91-4E10-94D6-7B1193A3D6A4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004A7B-8274-4A8D-8105-035AF4041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A24F8-C374-43EB-AA65-51CB16512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07904-9C4A-493F-9D1E-55CB49FB7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308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F2D5B-3F95-458F-9374-1CEBF27A1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C96EEC-2E2A-4343-A784-21325B8912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93341E-03D1-45E6-BB32-9C76F9234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B1248-9C91-4E10-94D6-7B1193A3D6A4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9AF2F9-43AA-44E6-AD57-BFEB4412E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5E74E2-2C61-4FE0-9261-83C2BC864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07904-9C4A-493F-9D1E-55CB49FB7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777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5F074A-0CCD-423A-A6E5-93B414680A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3919F6-434B-48C7-BD48-80E1533CFC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269491-A864-424A-9757-7F71BCD07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B1248-9C91-4E10-94D6-7B1193A3D6A4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8D57A3-1175-43E4-8A9C-379969F0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30B908-6DAA-47C3-8763-ABBDCFB0E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07904-9C4A-493F-9D1E-55CB49FB7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604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96608-B7CC-46C1-9823-03EBCAD8B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5F2F2-CD70-41E1-8DD1-C71307C829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CF4A23-444D-4AEF-8091-C947CD387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B1248-9C91-4E10-94D6-7B1193A3D6A4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9159F3-05D6-4C08-99DE-3A65124E6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5DD2AF-6497-4A6E-8ADF-403EE97FC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07904-9C4A-493F-9D1E-55CB49FB7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075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F0F63-60B4-4822-9D4F-1BD2BC30E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F4CFA5-6068-4591-A6D4-DF5DAA44EE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0E4776-789A-40FC-9112-8CB6B5DB2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B1248-9C91-4E10-94D6-7B1193A3D6A4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1856B-4C44-445A-8F9B-83A946C15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D2D174-4575-4055-A3EC-65BFE7ACD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07904-9C4A-493F-9D1E-55CB49FB7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366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996EC-15DD-46E2-B4CD-790C31016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FF5A74-9A72-47AB-B5E0-E97AE64B31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44E9B3-1F7E-4AF5-995B-3DA7B1595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142291-E2FB-4B28-BD72-1F1BDAE5E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B1248-9C91-4E10-94D6-7B1193A3D6A4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9D2342-928F-491F-9F0E-AB0E7C254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0AB7DD-D533-468F-8889-015A85A4E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07904-9C4A-493F-9D1E-55CB49FB7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796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D4516-950A-4C8C-ACDF-34199A17E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8CBF53-5802-488F-976A-EC46F766EE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8FFFF7-8359-4670-A39A-74D5002DC3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121F5C-644B-4EBF-B169-0B355826E6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CCDDCC-3A02-4164-83CF-2E6BEC3A9A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8B35A7-B989-49D1-AC06-6F6476E3F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B1248-9C91-4E10-94D6-7B1193A3D6A4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C27402-5608-429A-9764-96E4D2F56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AD2F9F-F20E-453D-85CF-D1E7DE701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07904-9C4A-493F-9D1E-55CB49FB7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23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64CBE-9527-4E55-914C-3ADAA72D1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BC30BE-BCF0-4FE1-B4DB-2C857FB24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B1248-9C91-4E10-94D6-7B1193A3D6A4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39F63A-0432-447A-837E-021888F7D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BEDD39-F138-4662-892A-7A95DC54A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07904-9C4A-493F-9D1E-55CB49FB7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912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A4CB4B-98CB-4A21-8714-7E9FAA799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B1248-9C91-4E10-94D6-7B1193A3D6A4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588CAD-B04E-484A-9D7B-1516711EE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2CDECC-4F8B-4E38-8BF3-84FB4C486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07904-9C4A-493F-9D1E-55CB49FB7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707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4EC4D-AEF3-4DF7-9E0D-3AB8F3FD4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C2A609-9D86-4B6B-BF9E-192F20A710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96DA00-98EC-4620-82D0-C053FD4436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76280A-A6B2-4E7C-9A5D-69C82D1FA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B1248-9C91-4E10-94D6-7B1193A3D6A4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D2DFEC-9D0A-4684-80AC-D014E3B6A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DB40E5-C46A-43D3-81D5-C924555E7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07904-9C4A-493F-9D1E-55CB49FB7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590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22CE7-E34F-42C6-A5BD-0CD3D2815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B81F81-EA48-4D7C-8A90-E1FC7628E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66D59B-4916-405B-B55F-5C07D96484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654D37-A458-45A0-8F33-702A45EA2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B1248-9C91-4E10-94D6-7B1193A3D6A4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29678B-A785-43F1-B8F1-040AB22E1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500096-46ED-46A3-987D-605F57F61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07904-9C4A-493F-9D1E-55CB49FB7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185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51EB2C-B90B-4907-BA5F-8764B3A7A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5AF499-F2E3-475D-AF28-6574AC06AB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180C1-A5CA-45F8-B156-5D00DD793B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4B1248-9C91-4E10-94D6-7B1193A3D6A4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9EF1A6-281C-476B-9487-EFBF54C214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AC8070-92DB-402A-809F-4391D964AF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407904-9C4A-493F-9D1E-55CB49FB7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202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s://www.housingworksri.org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8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hyperlink" Target="https://www.washingtonpost.com/nation/interactive/2023/cost-of-nursing-home-eldercare/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hwri?lang=en" TargetMode="External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cebook.com/HousingWorksRI/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hyperlink" Target="https://www.housingworksri.org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chart" Target="../charts/char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5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6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B3A98B48-0027-4450-B400-E0EFBD31C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466" y="119483"/>
            <a:ext cx="4234946" cy="1247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9FFCE85-D656-4CDA-98D4-0AD87D60E789}"/>
              </a:ext>
            </a:extLst>
          </p:cNvPr>
          <p:cNvSpPr txBox="1"/>
          <p:nvPr/>
        </p:nvSpPr>
        <p:spPr>
          <a:xfrm>
            <a:off x="6850165" y="3711542"/>
            <a:ext cx="5156286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/>
              <a:t>A presentation to the</a:t>
            </a:r>
            <a:br>
              <a:rPr lang="en-US" sz="2000"/>
            </a:br>
            <a:r>
              <a:rPr lang="en-US" sz="2000"/>
              <a:t>Housing Affordability Commission and the</a:t>
            </a:r>
            <a:br>
              <a:rPr lang="en-US" sz="2000"/>
            </a:br>
            <a:r>
              <a:rPr lang="en-US" sz="2000"/>
              <a:t>Long-Term Care Coordinating Council</a:t>
            </a:r>
          </a:p>
          <a:p>
            <a:pPr algn="ctr"/>
            <a:endParaRPr lang="en-US" sz="2000"/>
          </a:p>
          <a:p>
            <a:pPr algn="ctr"/>
            <a:r>
              <a:rPr lang="en-US" sz="2000"/>
              <a:t>Brenda Clement</a:t>
            </a:r>
          </a:p>
          <a:p>
            <a:pPr algn="ctr"/>
            <a:r>
              <a:rPr lang="en-US" sz="2000"/>
              <a:t>Executive Director</a:t>
            </a:r>
          </a:p>
          <a:p>
            <a:pPr algn="ctr"/>
            <a:endParaRPr lang="en-US" sz="2000">
              <a:cs typeface="Calibri"/>
            </a:endParaRPr>
          </a:p>
          <a:p>
            <a:pPr algn="ctr"/>
            <a:r>
              <a:rPr lang="en-US" sz="2000">
                <a:cs typeface="Calibri"/>
              </a:rPr>
              <a:t>April 25, 2024</a:t>
            </a:r>
            <a:endParaRPr lang="en-US" sz="2000"/>
          </a:p>
          <a:p>
            <a:pPr algn="ctr"/>
            <a:r>
              <a:rPr lang="en-US" sz="2000" err="1">
                <a:solidFill>
                  <a:srgbClr val="00355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HousingWorks</a:t>
            </a:r>
            <a:r>
              <a:rPr lang="en-US" sz="2000">
                <a:solidFill>
                  <a:srgbClr val="00355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RI at RWU</a:t>
            </a:r>
            <a:endParaRPr lang="en-US" sz="2000">
              <a:solidFill>
                <a:srgbClr val="00355F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1DC867-1D77-44FC-95F3-C7FEF7BAADEA}"/>
              </a:ext>
            </a:extLst>
          </p:cNvPr>
          <p:cNvSpPr txBox="1"/>
          <p:nvPr/>
        </p:nvSpPr>
        <p:spPr>
          <a:xfrm>
            <a:off x="7347012" y="1609602"/>
            <a:ext cx="4397692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4000" b="1">
                <a:ea typeface="+mn-lt"/>
                <a:cs typeface="+mn-lt"/>
              </a:rPr>
              <a:t>Meeting the Housing Needs of RI’s Older Adults</a:t>
            </a:r>
            <a:endParaRPr lang="en-US"/>
          </a:p>
        </p:txBody>
      </p:sp>
      <p:pic>
        <p:nvPicPr>
          <p:cNvPr id="5" name="Picture 4" descr="A picture containing person, people, posing, group&#10;&#10;Description automatically generated">
            <a:extLst>
              <a:ext uri="{FF2B5EF4-FFF2-40B4-BE49-F238E27FC236}">
                <a16:creationId xmlns:a16="http://schemas.microsoft.com/office/drawing/2014/main" id="{01DBCFD9-EDA8-48DC-8286-3973798A12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254" y="490778"/>
            <a:ext cx="3805334" cy="2722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group of people standing together outside&#10;&#10;Description automatically generated with medium confidence">
            <a:extLst>
              <a:ext uri="{FF2B5EF4-FFF2-40B4-BE49-F238E27FC236}">
                <a16:creationId xmlns:a16="http://schemas.microsoft.com/office/drawing/2014/main" id="{8CAF503F-A5A1-4EF5-AAC1-AED145213A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25" y="70216"/>
            <a:ext cx="3093683" cy="3230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A group of people smiling&#10;&#10;Description automatically generated with low confidence">
            <a:extLst>
              <a:ext uri="{FF2B5EF4-FFF2-40B4-BE49-F238E27FC236}">
                <a16:creationId xmlns:a16="http://schemas.microsoft.com/office/drawing/2014/main" id="{1A6925B7-6087-4D6F-985F-860A63975F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66" y="3290702"/>
            <a:ext cx="6476987" cy="3510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16025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DBA5E8A2-8E3C-4A3F-AD1F-1068C0DFE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72" y="113277"/>
            <a:ext cx="600075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F05340B-3B1E-419B-8417-6D7CF9C93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7053" y="113277"/>
            <a:ext cx="600075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494F10-0152-4143-9E49-91E325A526AA}"/>
              </a:ext>
            </a:extLst>
          </p:cNvPr>
          <p:cNvSpPr txBox="1"/>
          <p:nvPr/>
        </p:nvSpPr>
        <p:spPr>
          <a:xfrm>
            <a:off x="1214947" y="91440"/>
            <a:ext cx="9762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Calibri" panose="020F0502020204030204" pitchFamily="34" charset="0"/>
                <a:cs typeface="Calibri" panose="020F0502020204030204" pitchFamily="34" charset="0"/>
              </a:rPr>
              <a:t>Prevalence of Older Housing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63EDD52-3056-44D4-A0A5-7527414BD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1014" y="6287523"/>
            <a:ext cx="1552151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2D4F74F-9B64-4E3F-AF8B-ACBBCDE2E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492875"/>
            <a:ext cx="2743200" cy="365125"/>
          </a:xfrm>
        </p:spPr>
        <p:txBody>
          <a:bodyPr/>
          <a:lstStyle/>
          <a:p>
            <a:pPr algn="ctr"/>
            <a:fld id="{2D407904-9C4A-493F-9D1E-55CB49FB7C3B}" type="slidenum">
              <a:rPr lang="en-US" b="1" smtClean="0">
                <a:solidFill>
                  <a:srgbClr val="6D6E71"/>
                </a:solidFill>
              </a:rPr>
              <a:pPr algn="ctr"/>
              <a:t>10</a:t>
            </a:fld>
            <a:endParaRPr lang="en-US" b="1">
              <a:solidFill>
                <a:srgbClr val="6D6E7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CB6160-17A8-C016-6B38-75144CA42C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553" y="1369018"/>
            <a:ext cx="10620677" cy="398855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5435366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DBA5E8A2-8E3C-4A3F-AD1F-1068C0DFE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72" y="113277"/>
            <a:ext cx="600075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F05340B-3B1E-419B-8417-6D7CF9C93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7053" y="113277"/>
            <a:ext cx="600075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494F10-0152-4143-9E49-91E325A526AA}"/>
              </a:ext>
            </a:extLst>
          </p:cNvPr>
          <p:cNvSpPr txBox="1"/>
          <p:nvPr/>
        </p:nvSpPr>
        <p:spPr>
          <a:xfrm>
            <a:off x="1214947" y="91440"/>
            <a:ext cx="9762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Calibri" panose="020F0502020204030204" pitchFamily="34" charset="0"/>
                <a:cs typeface="Calibri" panose="020F0502020204030204" pitchFamily="34" charset="0"/>
              </a:rPr>
              <a:t>Disabilities &amp; Older Housing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63EDD52-3056-44D4-A0A5-7527414BD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1014" y="6287523"/>
            <a:ext cx="1552151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2D4F74F-9B64-4E3F-AF8B-ACBBCDE2E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492875"/>
            <a:ext cx="2743200" cy="365125"/>
          </a:xfrm>
        </p:spPr>
        <p:txBody>
          <a:bodyPr/>
          <a:lstStyle/>
          <a:p>
            <a:pPr algn="ctr"/>
            <a:fld id="{2D407904-9C4A-493F-9D1E-55CB49FB7C3B}" type="slidenum">
              <a:rPr lang="en-US" b="1" smtClean="0">
                <a:solidFill>
                  <a:srgbClr val="6D6E71"/>
                </a:solidFill>
              </a:rPr>
              <a:pPr algn="ctr"/>
              <a:t>11</a:t>
            </a:fld>
            <a:endParaRPr lang="en-US" b="1">
              <a:solidFill>
                <a:srgbClr val="6D6E7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ABBED0-4DD2-3ED6-D0BF-788560ECD1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" r="6353" b="362"/>
          <a:stretch/>
        </p:blipFill>
        <p:spPr>
          <a:xfrm>
            <a:off x="6102533" y="1166521"/>
            <a:ext cx="5417545" cy="373401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23B3AAA2-C15B-5452-AC6D-40DDBC49987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2152170"/>
              </p:ext>
            </p:extLst>
          </p:nvPr>
        </p:nvGraphicFramePr>
        <p:xfrm>
          <a:off x="621038" y="1165000"/>
          <a:ext cx="5212597" cy="3745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4C8FD0A6-F6D9-DCD0-BA23-F5567FE8836F}"/>
              </a:ext>
            </a:extLst>
          </p:cNvPr>
          <p:cNvSpPr txBox="1"/>
          <p:nvPr/>
        </p:nvSpPr>
        <p:spPr>
          <a:xfrm>
            <a:off x="2810357" y="3512948"/>
            <a:ext cx="9918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</a:rPr>
              <a:t>36,957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E5AF2A-6115-D57B-29C0-943969B75408}"/>
              </a:ext>
            </a:extLst>
          </p:cNvPr>
          <p:cNvSpPr txBox="1"/>
          <p:nvPr/>
        </p:nvSpPr>
        <p:spPr>
          <a:xfrm>
            <a:off x="1288941" y="3484535"/>
            <a:ext cx="9918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</a:rPr>
              <a:t>41,150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04AB82-2073-6A4C-6F15-252C58DAB5BE}"/>
              </a:ext>
            </a:extLst>
          </p:cNvPr>
          <p:cNvSpPr txBox="1"/>
          <p:nvPr/>
        </p:nvSpPr>
        <p:spPr>
          <a:xfrm>
            <a:off x="4321442" y="3500033"/>
            <a:ext cx="9918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</a:rPr>
              <a:t>26,303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51771F-EE6D-7C3B-4270-FC5652BB1F7C}"/>
              </a:ext>
            </a:extLst>
          </p:cNvPr>
          <p:cNvSpPr txBox="1"/>
          <p:nvPr/>
        </p:nvSpPr>
        <p:spPr>
          <a:xfrm>
            <a:off x="1489960" y="5109782"/>
            <a:ext cx="9211159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 dirty="0"/>
              <a:t>More than 100,000 adults aged 50 and older live with a disability; the majority live in homes built prior to 1980.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8726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DBA5E8A2-8E3C-4A3F-AD1F-1068C0DFE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72" y="113277"/>
            <a:ext cx="600075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F05340B-3B1E-419B-8417-6D7CF9C93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7053" y="113277"/>
            <a:ext cx="600075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494F10-0152-4143-9E49-91E325A526AA}"/>
              </a:ext>
            </a:extLst>
          </p:cNvPr>
          <p:cNvSpPr txBox="1"/>
          <p:nvPr/>
        </p:nvSpPr>
        <p:spPr>
          <a:xfrm>
            <a:off x="1173618" y="137934"/>
            <a:ext cx="976210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>
                <a:latin typeface="Calibri" panose="020F0502020204030204" pitchFamily="34" charset="0"/>
                <a:cs typeface="Calibri" panose="020F0502020204030204" pitchFamily="34" charset="0"/>
              </a:rPr>
              <a:t>RI’s Rental Housing for Low-Income Older Adults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63EDD52-3056-44D4-A0A5-7527414BD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1014" y="6287523"/>
            <a:ext cx="1552151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2D4F74F-9B64-4E3F-AF8B-ACBBCDE2E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492875"/>
            <a:ext cx="2743200" cy="365125"/>
          </a:xfrm>
        </p:spPr>
        <p:txBody>
          <a:bodyPr/>
          <a:lstStyle/>
          <a:p>
            <a:pPr algn="ctr"/>
            <a:fld id="{2D407904-9C4A-493F-9D1E-55CB49FB7C3B}" type="slidenum">
              <a:rPr lang="en-US" b="1" smtClean="0">
                <a:solidFill>
                  <a:srgbClr val="6D6E71"/>
                </a:solidFill>
              </a:rPr>
              <a:pPr algn="ctr"/>
              <a:t>12</a:t>
            </a:fld>
            <a:endParaRPr lang="en-US" b="1">
              <a:solidFill>
                <a:srgbClr val="6D6E7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7DEE58-28CF-BDFA-808A-0521F028C5FD}"/>
              </a:ext>
            </a:extLst>
          </p:cNvPr>
          <p:cNvSpPr txBox="1"/>
          <p:nvPr/>
        </p:nvSpPr>
        <p:spPr>
          <a:xfrm>
            <a:off x="398665" y="1063985"/>
            <a:ext cx="11126907" cy="510909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Less than 19,000 rental apartments subsidized by a mix of sources: Public Housing; Project-Based Section 8; LIHTC (new)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Some of these apartments are also allowed to be occupied by younger residents with disabilities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Income-eligible residents pay 30% of their monthly income toward rent: average approx. $400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Typically single-person household at Extremely Low or Very Low Income: $23,600 to $39,350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Occupancy currently stands at about 97%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Significant waiting lists across all developments and within housing authorities</a:t>
            </a:r>
          </a:p>
          <a:p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603BE6-4757-3576-51B2-8D21C7BC0212}"/>
              </a:ext>
            </a:extLst>
          </p:cNvPr>
          <p:cNvSpPr txBox="1"/>
          <p:nvPr/>
        </p:nvSpPr>
        <p:spPr>
          <a:xfrm>
            <a:off x="6824422" y="5713708"/>
            <a:ext cx="4788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US HUD PD&amp;R, Assisted Housing Dataset</a:t>
            </a:r>
          </a:p>
          <a:p>
            <a:r>
              <a:rPr lang="en-US" dirty="0"/>
              <a:t>(thank you to Peter </a:t>
            </a:r>
            <a:r>
              <a:rPr lang="en-US" dirty="0" err="1"/>
              <a:t>Asen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007540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6522F05-E32F-4AC1-8B30-BB11B8582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492875"/>
            <a:ext cx="2743200" cy="365125"/>
          </a:xfrm>
        </p:spPr>
        <p:txBody>
          <a:bodyPr/>
          <a:lstStyle/>
          <a:p>
            <a:pPr algn="ctr"/>
            <a:fld id="{2D407904-9C4A-493F-9D1E-55CB49FB7C3B}" type="slidenum">
              <a:rPr lang="en-US" b="1" smtClean="0">
                <a:solidFill>
                  <a:srgbClr val="6D6E71"/>
                </a:solidFill>
              </a:rPr>
              <a:pPr algn="ctr"/>
              <a:t>13</a:t>
            </a:fld>
            <a:endParaRPr lang="en-US" b="1">
              <a:solidFill>
                <a:srgbClr val="6D6E7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E97B04-89F1-4487-85C9-47C159EE82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81" y="229996"/>
            <a:ext cx="4393207" cy="60668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ADA067A-4CE9-4271-969C-7FE22DB478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1072" y="140035"/>
            <a:ext cx="4393207" cy="615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2268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494F10-0152-4143-9E49-91E325A526AA}"/>
              </a:ext>
            </a:extLst>
          </p:cNvPr>
          <p:cNvSpPr txBox="1"/>
          <p:nvPr/>
        </p:nvSpPr>
        <p:spPr>
          <a:xfrm>
            <a:off x="640080" y="325369"/>
            <a:ext cx="4368602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>
                <a:latin typeface="+mj-lt"/>
                <a:ea typeface="+mj-ea"/>
                <a:cs typeface="+mj-cs"/>
              </a:rPr>
              <a:t>Housing Options for Older Adult Homeowners</a:t>
            </a:r>
          </a:p>
        </p:txBody>
      </p:sp>
      <p:sp>
        <p:nvSpPr>
          <p:cNvPr id="1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D95D45-AE6D-74DB-0E13-61CBEE7551FA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ea typeface="Calibri"/>
                <a:cs typeface="Calibri"/>
              </a:rPr>
              <a:t>Accessory Dwelling Units</a:t>
            </a:r>
          </a:p>
          <a:p>
            <a:pPr lvl="1" indent="-228600">
              <a:lnSpc>
                <a:spcPct val="90000"/>
              </a:lnSpc>
              <a:spcAft>
                <a:spcPts val="800"/>
              </a:spcAft>
              <a:buFont typeface="Courier New" panose="020B0604020202020204" pitchFamily="34" charset="0"/>
              <a:buChar char="o"/>
            </a:pPr>
            <a:r>
              <a:rPr lang="en-US" sz="2200" dirty="0">
                <a:ea typeface="Calibri"/>
                <a:cs typeface="Calibri"/>
              </a:rPr>
              <a:t>Cost on average $150-$300 per square foot ($120K-$360K)</a:t>
            </a:r>
          </a:p>
          <a:p>
            <a:pPr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Reverse Mortgages</a:t>
            </a:r>
            <a:endParaRPr lang="en-US" dirty="0">
              <a:ea typeface="Calibri"/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Co-housing ranges, same as median home, plus association costs</a:t>
            </a:r>
            <a:endParaRPr lang="en-US" sz="2200" dirty="0">
              <a:ea typeface="Calibri" panose="020F0502020204030204"/>
              <a:cs typeface="Calibri" panose="020F0502020204030204"/>
            </a:endParaRPr>
          </a:p>
          <a:p>
            <a:pPr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200">
              <a:highlight>
                <a:srgbClr val="FF0000"/>
              </a:highlight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F9550A-ECB5-BAC0-712E-860037A42E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77" r="12755"/>
          <a:stretch/>
        </p:blipFill>
        <p:spPr>
          <a:xfrm>
            <a:off x="5311702" y="10"/>
            <a:ext cx="6902715" cy="6858058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2D4F74F-9B64-4E3F-AF8B-ACBBCDE2E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9400" y="6356350"/>
            <a:ext cx="914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2D407904-9C4A-493F-9D1E-55CB49FB7C3B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14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BA5E8A2-8E3C-4A3F-AD1F-1068C0DFE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72" y="113277"/>
            <a:ext cx="600075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F05340B-3B1E-419B-8417-6D7CF9C93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7053" y="113277"/>
            <a:ext cx="600075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563EDD52-3056-44D4-A0A5-7527414BD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1014" y="6287523"/>
            <a:ext cx="1552151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67662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DBA5E8A2-8E3C-4A3F-AD1F-1068C0DFE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72" y="113277"/>
            <a:ext cx="600075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F05340B-3B1E-419B-8417-6D7CF9C93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7053" y="113277"/>
            <a:ext cx="600075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494F10-0152-4143-9E49-91E325A526AA}"/>
              </a:ext>
            </a:extLst>
          </p:cNvPr>
          <p:cNvSpPr txBox="1"/>
          <p:nvPr/>
        </p:nvSpPr>
        <p:spPr>
          <a:xfrm>
            <a:off x="1194282" y="215426"/>
            <a:ext cx="976210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>
                <a:latin typeface="Calibri" panose="020F0502020204030204" pitchFamily="34" charset="0"/>
                <a:cs typeface="Calibri" panose="020F0502020204030204" pitchFamily="34" charset="0"/>
              </a:rPr>
              <a:t>Housing with Healthcare Options for Older Adults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63EDD52-3056-44D4-A0A5-7527414BD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1014" y="6287523"/>
            <a:ext cx="1552151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2D4F74F-9B64-4E3F-AF8B-ACBBCDE2E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492875"/>
            <a:ext cx="2743200" cy="365125"/>
          </a:xfrm>
        </p:spPr>
        <p:txBody>
          <a:bodyPr/>
          <a:lstStyle/>
          <a:p>
            <a:pPr algn="ctr"/>
            <a:fld id="{2D407904-9C4A-493F-9D1E-55CB49FB7C3B}" type="slidenum">
              <a:rPr lang="en-US" b="1" smtClean="0">
                <a:solidFill>
                  <a:srgbClr val="6D6E71"/>
                </a:solidFill>
              </a:rPr>
              <a:pPr algn="ctr"/>
              <a:t>15</a:t>
            </a:fld>
            <a:endParaRPr lang="en-US" b="1">
              <a:solidFill>
                <a:srgbClr val="6D6E7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7DEE58-28CF-BDFA-808A-0521F028C5FD}"/>
              </a:ext>
            </a:extLst>
          </p:cNvPr>
          <p:cNvSpPr txBox="1"/>
          <p:nvPr/>
        </p:nvSpPr>
        <p:spPr>
          <a:xfrm>
            <a:off x="536906" y="1506979"/>
            <a:ext cx="4438926" cy="373794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b="1" dirty="0"/>
              <a:t>Assisted Living: </a:t>
            </a:r>
            <a:endParaRPr lang="en-US" sz="2000"/>
          </a:p>
          <a:p>
            <a:pPr marL="742950" lvl="1" indent="-285750">
              <a:lnSpc>
                <a:spcPct val="150000"/>
              </a:lnSpc>
              <a:buFont typeface="Courier New"/>
              <a:buChar char="o"/>
            </a:pPr>
            <a:r>
              <a:rPr lang="en-US" sz="2000" dirty="0"/>
              <a:t>$82K/year</a:t>
            </a:r>
            <a:endParaRPr lang="en-US" sz="2000" dirty="0">
              <a:ea typeface="Calibri" panose="020F0502020204030204"/>
              <a:cs typeface="Calibri" panose="020F0502020204030204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b="1" dirty="0"/>
              <a:t>Private Room in Nursing Home: </a:t>
            </a:r>
            <a:endParaRPr lang="en-US" sz="2000"/>
          </a:p>
          <a:p>
            <a:pPr marL="742950" lvl="1" indent="-285750">
              <a:lnSpc>
                <a:spcPct val="150000"/>
              </a:lnSpc>
              <a:buFont typeface="Courier New"/>
              <a:buChar char="o"/>
            </a:pPr>
            <a:r>
              <a:rPr lang="en-US" sz="2000" dirty="0"/>
              <a:t>Private Room, $120K/year</a:t>
            </a:r>
            <a:endParaRPr lang="en-US" sz="2000" dirty="0">
              <a:ea typeface="Calibri" panose="020F0502020204030204"/>
              <a:cs typeface="Calibri" panose="020F0502020204030204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b="1" dirty="0"/>
              <a:t>Home Health Aide at 44 hours/week</a:t>
            </a:r>
            <a:r>
              <a:rPr lang="en-US" sz="2000" dirty="0"/>
              <a:t>: </a:t>
            </a:r>
            <a:endParaRPr lang="en-US" sz="2000"/>
          </a:p>
          <a:p>
            <a:pPr marL="742950" lvl="1" indent="-285750">
              <a:lnSpc>
                <a:spcPct val="150000"/>
              </a:lnSpc>
              <a:buFont typeface="Courier New"/>
              <a:buChar char="o"/>
            </a:pPr>
            <a:r>
              <a:rPr lang="en-US" sz="2000" dirty="0"/>
              <a:t>$72K/year</a:t>
            </a:r>
            <a:endParaRPr lang="en-US" sz="2000" dirty="0">
              <a:ea typeface="Calibri" panose="020F0502020204030204"/>
              <a:cs typeface="Calibri" panose="020F0502020204030204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b="1" dirty="0"/>
              <a:t>Adult Day Care at 5 days/week: </a:t>
            </a:r>
            <a:endParaRPr lang="en-US" sz="2000" dirty="0"/>
          </a:p>
          <a:p>
            <a:pPr marL="742950" lvl="1" indent="-285750">
              <a:lnSpc>
                <a:spcPct val="150000"/>
              </a:lnSpc>
              <a:buFont typeface="Courier New"/>
              <a:buChar char="o"/>
            </a:pPr>
            <a:r>
              <a:rPr lang="en-US" sz="2000" dirty="0"/>
              <a:t>$22K/year</a:t>
            </a:r>
            <a:endParaRPr lang="en-US" sz="2000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9740ED-2515-FAC3-1EAA-CFB0325EB41B}"/>
              </a:ext>
            </a:extLst>
          </p:cNvPr>
          <p:cNvSpPr txBox="1"/>
          <p:nvPr/>
        </p:nvSpPr>
        <p:spPr>
          <a:xfrm>
            <a:off x="862739" y="5837695"/>
            <a:ext cx="8485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hlinkClick r:id="rId4"/>
              </a:rPr>
              <a:t>Comparing how much assisted living costs by state - Washington Post</a:t>
            </a:r>
            <a:r>
              <a:rPr lang="en-US"/>
              <a:t>, December 5, 2023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967093B-1229-41D2-20AB-F8A30F91C1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6588" y="1503452"/>
            <a:ext cx="5592242" cy="3900909"/>
          </a:xfrm>
          <a:prstGeom prst="rect">
            <a:avLst/>
          </a:prstGeom>
          <a:ln>
            <a:solidFill>
              <a:srgbClr val="4472C4"/>
            </a:solidFill>
          </a:ln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54FB2D8-510E-A3F6-7EB7-0FD4B0780716}"/>
              </a:ext>
            </a:extLst>
          </p:cNvPr>
          <p:cNvCxnSpPr/>
          <p:nvPr/>
        </p:nvCxnSpPr>
        <p:spPr>
          <a:xfrm>
            <a:off x="6278991" y="2772553"/>
            <a:ext cx="4393674" cy="16850"/>
          </a:xfrm>
          <a:prstGeom prst="straightConnector1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A5063BC-D6A5-09FE-3374-0860E6BD8B24}"/>
              </a:ext>
            </a:extLst>
          </p:cNvPr>
          <p:cNvCxnSpPr>
            <a:cxnSpLocks/>
          </p:cNvCxnSpPr>
          <p:nvPr/>
        </p:nvCxnSpPr>
        <p:spPr>
          <a:xfrm>
            <a:off x="6256624" y="3926499"/>
            <a:ext cx="4393674" cy="7707"/>
          </a:xfrm>
          <a:prstGeom prst="straightConnector1">
            <a:avLst/>
          </a:prstGeom>
          <a:ln w="127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3D408FE-0929-1149-3F53-085AB5758B74}"/>
              </a:ext>
            </a:extLst>
          </p:cNvPr>
          <p:cNvCxnSpPr>
            <a:cxnSpLocks/>
          </p:cNvCxnSpPr>
          <p:nvPr/>
        </p:nvCxnSpPr>
        <p:spPr>
          <a:xfrm>
            <a:off x="6270232" y="3417561"/>
            <a:ext cx="4393674" cy="7707"/>
          </a:xfrm>
          <a:prstGeom prst="straightConnector1">
            <a:avLst/>
          </a:prstGeom>
          <a:ln w="127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841BF01-185C-7156-4E8A-36397ABB4CC1}"/>
              </a:ext>
            </a:extLst>
          </p:cNvPr>
          <p:cNvSpPr txBox="1"/>
          <p:nvPr/>
        </p:nvSpPr>
        <p:spPr>
          <a:xfrm>
            <a:off x="10612634" y="2611925"/>
            <a:ext cx="1768611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b="1" dirty="0">
                <a:solidFill>
                  <a:schemeClr val="accent2">
                    <a:lumMod val="75000"/>
                  </a:schemeClr>
                </a:solidFill>
                <a:ea typeface="Calibri"/>
                <a:cs typeface="Calibri"/>
              </a:rPr>
              <a:t>Ages 50-64:</a:t>
            </a:r>
            <a:endParaRPr lang="en-US" dirty="0">
              <a:solidFill>
                <a:schemeClr val="accent2">
                  <a:lumMod val="75000"/>
                </a:schemeClr>
              </a:solidFill>
              <a:ea typeface="Calibri"/>
              <a:cs typeface="Calibri"/>
            </a:endParaRPr>
          </a:p>
          <a:p>
            <a:r>
              <a:rPr lang="en-US" sz="1100" b="1" dirty="0">
                <a:solidFill>
                  <a:schemeClr val="accent2">
                    <a:lumMod val="75000"/>
                  </a:schemeClr>
                </a:solidFill>
                <a:ea typeface="Calibri"/>
                <a:cs typeface="Calibri"/>
              </a:rPr>
              <a:t>Median Income: $80,000</a:t>
            </a:r>
            <a:endParaRPr lang="en-US" dirty="0">
              <a:solidFill>
                <a:schemeClr val="accent2">
                  <a:lumMod val="7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FFA7C5-3519-D3F3-766E-B00BA9632666}"/>
              </a:ext>
            </a:extLst>
          </p:cNvPr>
          <p:cNvSpPr txBox="1"/>
          <p:nvPr/>
        </p:nvSpPr>
        <p:spPr>
          <a:xfrm>
            <a:off x="10584479" y="3235664"/>
            <a:ext cx="1726854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b="1" dirty="0">
                <a:solidFill>
                  <a:schemeClr val="accent6">
                    <a:lumMod val="75000"/>
                  </a:schemeClr>
                </a:solidFill>
                <a:ea typeface="Calibri"/>
                <a:cs typeface="Calibri"/>
              </a:rPr>
              <a:t> Ages 65-80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ea typeface="Calibri"/>
              <a:cs typeface="Calibri"/>
            </a:endParaRPr>
          </a:p>
          <a:p>
            <a:r>
              <a:rPr lang="en-US" sz="1100" b="1" dirty="0">
                <a:solidFill>
                  <a:schemeClr val="accent6">
                    <a:lumMod val="75000"/>
                  </a:schemeClr>
                </a:solidFill>
                <a:ea typeface="Calibri"/>
                <a:cs typeface="Calibri"/>
              </a:rPr>
              <a:t>Median Income: $52,838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BBB754-67FD-7829-1865-4D2139E07378}"/>
              </a:ext>
            </a:extLst>
          </p:cNvPr>
          <p:cNvSpPr txBox="1"/>
          <p:nvPr/>
        </p:nvSpPr>
        <p:spPr>
          <a:xfrm>
            <a:off x="10620452" y="3706596"/>
            <a:ext cx="1755006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b="1" dirty="0">
                <a:solidFill>
                  <a:schemeClr val="accent4">
                    <a:lumMod val="75000"/>
                  </a:schemeClr>
                </a:solidFill>
                <a:ea typeface="Calibri"/>
                <a:cs typeface="Calibri"/>
              </a:rPr>
              <a:t>Ages 80+</a:t>
            </a:r>
            <a:endParaRPr lang="en-US" sz="1600">
              <a:solidFill>
                <a:schemeClr val="accent4">
                  <a:lumMod val="75000"/>
                </a:schemeClr>
              </a:solidFill>
              <a:ea typeface="Calibri"/>
              <a:cs typeface="Calibri"/>
            </a:endParaRPr>
          </a:p>
          <a:p>
            <a:r>
              <a:rPr lang="en-US" sz="1100" b="1" dirty="0">
                <a:solidFill>
                  <a:schemeClr val="accent4">
                    <a:lumMod val="75000"/>
                  </a:schemeClr>
                </a:solidFill>
                <a:ea typeface="Calibri"/>
                <a:cs typeface="Calibri"/>
              </a:rPr>
              <a:t>Median Income $28,208</a:t>
            </a:r>
            <a:endParaRPr lang="en-US" sz="1600">
              <a:solidFill>
                <a:schemeClr val="accent4">
                  <a:lumMod val="75000"/>
                </a:schemeClr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71122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/>
          </p:cNvPicPr>
          <p:nvPr/>
        </p:nvPicPr>
        <p:blipFill rotWithShape="1">
          <a:blip r:embed="rId3"/>
          <a:srcRect t="7655" b="7655"/>
          <a:stretch/>
        </p:blipFill>
        <p:spPr>
          <a:xfrm>
            <a:off x="0" y="-7987"/>
            <a:ext cx="12182622" cy="68659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82622" cy="6858000"/>
          </a:xfrm>
          <a:prstGeom prst="rect">
            <a:avLst/>
          </a:prstGeom>
          <a:solidFill>
            <a:srgbClr val="00355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17AE939-449E-4374-BB26-61D481BC6D26}"/>
              </a:ext>
            </a:extLst>
          </p:cNvPr>
          <p:cNvGrpSpPr/>
          <p:nvPr/>
        </p:nvGrpSpPr>
        <p:grpSpPr>
          <a:xfrm>
            <a:off x="0" y="5806911"/>
            <a:ext cx="12192000" cy="1051089"/>
            <a:chOff x="0" y="3512444"/>
            <a:chExt cx="12107043" cy="105108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7B713C9-E6C3-435C-8AB3-A926954CFA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3512444"/>
              <a:ext cx="6087388" cy="105108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BD1322C-A5A4-4BAF-9B33-B9719722D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19655" y="3512444"/>
              <a:ext cx="6087388" cy="1051089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5AE3C8E-054C-4025-9D56-05141A62DDAC}"/>
              </a:ext>
            </a:extLst>
          </p:cNvPr>
          <p:cNvSpPr txBox="1"/>
          <p:nvPr/>
        </p:nvSpPr>
        <p:spPr>
          <a:xfrm>
            <a:off x="433542" y="6147789"/>
            <a:ext cx="2152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CONNECT WITH US!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D91F6D9-9E37-403C-88E1-D735144A4DA5}"/>
              </a:ext>
            </a:extLst>
          </p:cNvPr>
          <p:cNvGrpSpPr/>
          <p:nvPr/>
        </p:nvGrpSpPr>
        <p:grpSpPr>
          <a:xfrm>
            <a:off x="3131820" y="6058135"/>
            <a:ext cx="2476779" cy="548640"/>
            <a:chOff x="3131820" y="6058135"/>
            <a:chExt cx="2476779" cy="548640"/>
          </a:xfrm>
        </p:grpSpPr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AAE14F65-B59C-480D-B258-C0E8A0358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1820" y="6058135"/>
              <a:ext cx="548640" cy="54864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A63A040-3753-42EF-8240-70A489506D00}"/>
                </a:ext>
              </a:extLst>
            </p:cNvPr>
            <p:cNvSpPr txBox="1"/>
            <p:nvPr/>
          </p:nvSpPr>
          <p:spPr>
            <a:xfrm>
              <a:off x="3694074" y="6147789"/>
              <a:ext cx="19145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HousingWorks RI</a:t>
              </a:r>
              <a:endParaRPr lang="en-US" b="1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9FDB18C-C2B6-4659-BFB7-08C22C9C3776}"/>
              </a:ext>
            </a:extLst>
          </p:cNvPr>
          <p:cNvGrpSpPr/>
          <p:nvPr/>
        </p:nvGrpSpPr>
        <p:grpSpPr>
          <a:xfrm>
            <a:off x="6255099" y="6058135"/>
            <a:ext cx="2526279" cy="548640"/>
            <a:chOff x="6316980" y="6058135"/>
            <a:chExt cx="2526279" cy="548640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9FEBE2A3-6AEA-411A-B4CB-A9AC6E71C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6980" y="6058135"/>
              <a:ext cx="548640" cy="54864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3CA22E5-FD0A-4028-ADBA-3094AADA69C9}"/>
                </a:ext>
              </a:extLst>
            </p:cNvPr>
            <p:cNvSpPr txBox="1"/>
            <p:nvPr/>
          </p:nvSpPr>
          <p:spPr>
            <a:xfrm>
              <a:off x="6928734" y="6147789"/>
              <a:ext cx="19145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hlinkClick r:id="rId8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@hwri</a:t>
              </a:r>
              <a:endParaRPr lang="en-US" b="1">
                <a:solidFill>
                  <a:schemeClr val="bg1"/>
                </a:solidFill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3263F87-8769-428A-8E09-F8C73E5FFED5}"/>
              </a:ext>
            </a:extLst>
          </p:cNvPr>
          <p:cNvSpPr txBox="1"/>
          <p:nvPr/>
        </p:nvSpPr>
        <p:spPr>
          <a:xfrm>
            <a:off x="8906373" y="6147789"/>
            <a:ext cx="2849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www.HousingWorksRI.org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EDC8BD-ECCF-44B8-82F0-41CD20B13B7E}"/>
              </a:ext>
            </a:extLst>
          </p:cNvPr>
          <p:cNvSpPr txBox="1"/>
          <p:nvPr/>
        </p:nvSpPr>
        <p:spPr>
          <a:xfrm>
            <a:off x="0" y="2209938"/>
            <a:ext cx="12182622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</a:rPr>
              <a:t>Thank You!</a:t>
            </a:r>
            <a:endParaRPr lang="en-US" sz="4800" b="1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239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4E87AF40-AF45-43FC-8FA6-38C1EB9713E2}"/>
              </a:ext>
            </a:extLst>
          </p:cNvPr>
          <p:cNvGrpSpPr/>
          <p:nvPr/>
        </p:nvGrpSpPr>
        <p:grpSpPr>
          <a:xfrm>
            <a:off x="0" y="6301669"/>
            <a:ext cx="12192000" cy="556331"/>
            <a:chOff x="0" y="6301669"/>
            <a:chExt cx="12192000" cy="55633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0A33D11-F297-431D-9735-3478FE6945D3}"/>
                </a:ext>
              </a:extLst>
            </p:cNvPr>
            <p:cNvGrpSpPr/>
            <p:nvPr/>
          </p:nvGrpSpPr>
          <p:grpSpPr>
            <a:xfrm>
              <a:off x="0" y="6305538"/>
              <a:ext cx="12192000" cy="552462"/>
              <a:chOff x="0" y="6305538"/>
              <a:chExt cx="12192000" cy="552462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9636D129-DF84-4549-B328-E0B846C74D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6305538"/>
                <a:ext cx="6429375" cy="552462"/>
              </a:xfrm>
              <a:prstGeom prst="rect">
                <a:avLst/>
              </a:prstGeom>
            </p:spPr>
          </p:pic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3123370-D324-4654-AEC5-5BB9A041C854}"/>
                  </a:ext>
                </a:extLst>
              </p:cNvPr>
              <p:cNvSpPr/>
              <p:nvPr/>
            </p:nvSpPr>
            <p:spPr>
              <a:xfrm>
                <a:off x="6429375" y="6305538"/>
                <a:ext cx="5762625" cy="552462"/>
              </a:xfrm>
              <a:prstGeom prst="rect">
                <a:avLst/>
              </a:prstGeom>
              <a:solidFill>
                <a:srgbClr val="DCEE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2" name="Picture 11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98C0A08C-DC6F-40A7-96CC-F258586C53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06150" y="6301669"/>
              <a:ext cx="1085850" cy="556331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877A5EA-9C49-4BEA-8DC5-675354277AF1}"/>
              </a:ext>
            </a:extLst>
          </p:cNvPr>
          <p:cNvSpPr txBox="1"/>
          <p:nvPr/>
        </p:nvSpPr>
        <p:spPr>
          <a:xfrm>
            <a:off x="-428787" y="246423"/>
            <a:ext cx="1219200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b="1">
                <a:latin typeface="Calibri"/>
                <a:cs typeface="Calibri"/>
              </a:rPr>
              <a:t>Grant-funded Research Project</a:t>
            </a:r>
            <a:endParaRPr lang="en-US" b="1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6522F05-E32F-4AC1-8B30-BB11B8582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492875"/>
            <a:ext cx="2743200" cy="365125"/>
          </a:xfrm>
        </p:spPr>
        <p:txBody>
          <a:bodyPr/>
          <a:lstStyle/>
          <a:p>
            <a:pPr algn="ctr"/>
            <a:fld id="{2D407904-9C4A-493F-9D1E-55CB49FB7C3B}" type="slidenum">
              <a:rPr lang="en-US" b="1" smtClean="0">
                <a:solidFill>
                  <a:srgbClr val="6D6E71"/>
                </a:solidFill>
              </a:rPr>
              <a:pPr algn="ctr"/>
              <a:t>2</a:t>
            </a:fld>
            <a:endParaRPr lang="en-US" b="1">
              <a:solidFill>
                <a:srgbClr val="6D6E7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5646" y="2975673"/>
            <a:ext cx="11773547" cy="243143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2400" b="1">
              <a:ea typeface="+mn-lt"/>
              <a:cs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>
                <a:cs typeface="Calibri"/>
              </a:rPr>
              <a:t>Two-year research project for research &amp; policy recommendations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>
                <a:cs typeface="Calibri"/>
              </a:rPr>
              <a:t>Input from public, nonprofit, and private organizations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>
                <a:cs typeface="Calibri"/>
              </a:rPr>
              <a:t>Qualitative and quantitative research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D2C725-F7AB-8EB2-681F-B75EDF5AB9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797" y="1443356"/>
            <a:ext cx="7062061" cy="104993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832B3C-B472-52EE-AE4A-E94EE6FF21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2325" y="1278658"/>
            <a:ext cx="3843579" cy="162315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2553199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DBA5E8A2-8E3C-4A3F-AD1F-1068C0DFE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72" y="113277"/>
            <a:ext cx="600075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F05340B-3B1E-419B-8417-6D7CF9C93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7053" y="113277"/>
            <a:ext cx="600075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494F10-0152-4143-9E49-91E325A526AA}"/>
              </a:ext>
            </a:extLst>
          </p:cNvPr>
          <p:cNvSpPr txBox="1"/>
          <p:nvPr/>
        </p:nvSpPr>
        <p:spPr>
          <a:xfrm>
            <a:off x="1214947" y="91440"/>
            <a:ext cx="9762106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>
                <a:latin typeface="Calibri"/>
                <a:cs typeface="Calibri"/>
              </a:rPr>
              <a:t>RI Adult Population &amp; Households, 18 &amp; older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63EDD52-3056-44D4-A0A5-7527414BD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1014" y="6287523"/>
            <a:ext cx="1552151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2D4F74F-9B64-4E3F-AF8B-ACBBCDE2E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492875"/>
            <a:ext cx="2743200" cy="365125"/>
          </a:xfrm>
        </p:spPr>
        <p:txBody>
          <a:bodyPr/>
          <a:lstStyle/>
          <a:p>
            <a:pPr algn="ctr"/>
            <a:fld id="{2D407904-9C4A-493F-9D1E-55CB49FB7C3B}" type="slidenum">
              <a:rPr lang="en-US" b="1" smtClean="0">
                <a:solidFill>
                  <a:srgbClr val="6D6E71"/>
                </a:solidFill>
              </a:rPr>
              <a:pPr algn="ctr"/>
              <a:t>3</a:t>
            </a:fld>
            <a:endParaRPr lang="en-US" b="1">
              <a:solidFill>
                <a:srgbClr val="6D6E7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6F2A0E-7B88-9D37-F4FD-2B99E2742E87}"/>
              </a:ext>
            </a:extLst>
          </p:cNvPr>
          <p:cNvSpPr txBox="1"/>
          <p:nvPr/>
        </p:nvSpPr>
        <p:spPr>
          <a:xfrm>
            <a:off x="116034" y="6448467"/>
            <a:ext cx="40480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chemeClr val="bg2">
                    <a:lumMod val="75000"/>
                  </a:schemeClr>
                </a:solidFill>
              </a:rPr>
              <a:t>Source: HWRI Analysis of US Census, PUMS, 5YR Est., 2017-2021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19B344A1-73B6-508D-A2F2-28CE27C0868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1991118"/>
              </p:ext>
            </p:extLst>
          </p:nvPr>
        </p:nvGraphicFramePr>
        <p:xfrm>
          <a:off x="891151" y="1220490"/>
          <a:ext cx="4765729" cy="41419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05446C80-A829-4BF1-28D6-715473BF36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9635484"/>
              </p:ext>
            </p:extLst>
          </p:nvPr>
        </p:nvGraphicFramePr>
        <p:xfrm>
          <a:off x="5987512" y="1297983"/>
          <a:ext cx="5303004" cy="40231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EED88B7F-28B3-21DD-3540-001D335B41FE}"/>
              </a:ext>
            </a:extLst>
          </p:cNvPr>
          <p:cNvSpPr txBox="1"/>
          <p:nvPr/>
        </p:nvSpPr>
        <p:spPr>
          <a:xfrm>
            <a:off x="1048718" y="5460570"/>
            <a:ext cx="4101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Of a total </a:t>
            </a:r>
            <a:r>
              <a:rPr lang="en-US" b="1"/>
              <a:t>population of 1,091,949</a:t>
            </a:r>
          </a:p>
          <a:p>
            <a:r>
              <a:rPr lang="en-US" b="1"/>
              <a:t>48%</a:t>
            </a:r>
            <a:r>
              <a:rPr lang="en-US"/>
              <a:t> are </a:t>
            </a:r>
            <a:r>
              <a:rPr lang="en-US" u="sng"/>
              <a:t>aged 50 and older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D058BB-2B10-3896-22AB-5740C97D464E}"/>
              </a:ext>
            </a:extLst>
          </p:cNvPr>
          <p:cNvSpPr txBox="1"/>
          <p:nvPr/>
        </p:nvSpPr>
        <p:spPr>
          <a:xfrm>
            <a:off x="6416299" y="5478651"/>
            <a:ext cx="4827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Of a total </a:t>
            </a:r>
            <a:r>
              <a:rPr lang="en-US" b="1"/>
              <a:t>426,769 households</a:t>
            </a:r>
          </a:p>
          <a:p>
            <a:r>
              <a:rPr lang="en-US" b="1"/>
              <a:t>58% </a:t>
            </a:r>
            <a:r>
              <a:rPr lang="en-US"/>
              <a:t>have a </a:t>
            </a:r>
            <a:r>
              <a:rPr lang="en-US" u="sng"/>
              <a:t>head of household aged 50 and older</a:t>
            </a:r>
          </a:p>
        </p:txBody>
      </p:sp>
    </p:spTree>
    <p:extLst>
      <p:ext uri="{BB962C8B-B14F-4D97-AF65-F5344CB8AC3E}">
        <p14:creationId xmlns:p14="http://schemas.microsoft.com/office/powerpoint/2010/main" val="18618092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4877A5EA-9C49-4BEA-8DC5-675354277AF1}"/>
              </a:ext>
            </a:extLst>
          </p:cNvPr>
          <p:cNvSpPr txBox="1"/>
          <p:nvPr/>
        </p:nvSpPr>
        <p:spPr>
          <a:xfrm>
            <a:off x="-67159" y="163765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Calibri" panose="020F0502020204030204" pitchFamily="34" charset="0"/>
                <a:cs typeface="Calibri" panose="020F0502020204030204" pitchFamily="34" charset="0"/>
              </a:rPr>
              <a:t>Income Quintiles by Age Cohorts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364EED-A8CF-4873-A34B-27C8CBD3E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492875"/>
            <a:ext cx="2743200" cy="365125"/>
          </a:xfrm>
        </p:spPr>
        <p:txBody>
          <a:bodyPr/>
          <a:lstStyle/>
          <a:p>
            <a:pPr algn="ctr"/>
            <a:fld id="{2D407904-9C4A-493F-9D1E-55CB49FB7C3B}" type="slidenum">
              <a:rPr lang="en-US" b="1" smtClean="0">
                <a:solidFill>
                  <a:srgbClr val="6D6E71"/>
                </a:solidFill>
              </a:rPr>
              <a:pPr algn="ctr"/>
              <a:t>4</a:t>
            </a:fld>
            <a:endParaRPr lang="en-US" b="1">
              <a:solidFill>
                <a:srgbClr val="6D6E71"/>
              </a:solidFill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6155B9E-B66A-4CFA-923E-D29140BC2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72" y="113277"/>
            <a:ext cx="600075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C5BB6FCA-2A2B-4345-81A2-C84E026D7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7053" y="113277"/>
            <a:ext cx="600075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2E6C123E-4F00-56DA-733D-255DA3C0DB3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0832135"/>
              </p:ext>
            </p:extLst>
          </p:nvPr>
        </p:nvGraphicFramePr>
        <p:xfrm>
          <a:off x="1400015" y="991891"/>
          <a:ext cx="9345478" cy="44273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Arrow: Up 8">
            <a:extLst>
              <a:ext uri="{FF2B5EF4-FFF2-40B4-BE49-F238E27FC236}">
                <a16:creationId xmlns:a16="http://schemas.microsoft.com/office/drawing/2014/main" id="{C540E3C7-C269-06A9-F41F-A60B88ECA527}"/>
              </a:ext>
            </a:extLst>
          </p:cNvPr>
          <p:cNvSpPr/>
          <p:nvPr/>
        </p:nvSpPr>
        <p:spPr>
          <a:xfrm>
            <a:off x="4690822" y="1141710"/>
            <a:ext cx="46495" cy="408122"/>
          </a:xfrm>
          <a:prstGeom prst="upArrow">
            <a:avLst/>
          </a:prstGeom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Up 9">
            <a:extLst>
              <a:ext uri="{FF2B5EF4-FFF2-40B4-BE49-F238E27FC236}">
                <a16:creationId xmlns:a16="http://schemas.microsoft.com/office/drawing/2014/main" id="{49D8E644-976C-7883-9279-999974DFA949}"/>
              </a:ext>
            </a:extLst>
          </p:cNvPr>
          <p:cNvSpPr/>
          <p:nvPr/>
        </p:nvSpPr>
        <p:spPr>
          <a:xfrm>
            <a:off x="7374613" y="1914046"/>
            <a:ext cx="46495" cy="408122"/>
          </a:xfrm>
          <a:prstGeom prst="upArrow">
            <a:avLst/>
          </a:prstGeom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Up 14">
            <a:extLst>
              <a:ext uri="{FF2B5EF4-FFF2-40B4-BE49-F238E27FC236}">
                <a16:creationId xmlns:a16="http://schemas.microsoft.com/office/drawing/2014/main" id="{A83E4ADC-AE90-3427-D652-C6B734E402C4}"/>
              </a:ext>
            </a:extLst>
          </p:cNvPr>
          <p:cNvSpPr/>
          <p:nvPr/>
        </p:nvSpPr>
        <p:spPr>
          <a:xfrm>
            <a:off x="10063570" y="2924011"/>
            <a:ext cx="46495" cy="408122"/>
          </a:xfrm>
          <a:prstGeom prst="upArrow">
            <a:avLst/>
          </a:prstGeom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AF6C7D-4E2A-9314-D2A4-720D9CD2A06A}"/>
              </a:ext>
            </a:extLst>
          </p:cNvPr>
          <p:cNvSpPr txBox="1"/>
          <p:nvPr/>
        </p:nvSpPr>
        <p:spPr>
          <a:xfrm>
            <a:off x="616289" y="5463476"/>
            <a:ext cx="10802317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 dirty="0">
                <a:ea typeface="Calibri"/>
                <a:cs typeface="Calibri"/>
              </a:rPr>
              <a:t>         </a:t>
            </a:r>
            <a:r>
              <a:rPr lang="en-US" sz="2400" b="1" u="sng" dirty="0">
                <a:ea typeface="Calibri"/>
                <a:cs typeface="Calibri"/>
              </a:rPr>
              <a:t>$80,000</a:t>
            </a:r>
            <a:r>
              <a:rPr lang="en-US" sz="2400" b="1" dirty="0">
                <a:ea typeface="Calibri"/>
                <a:cs typeface="Calibri"/>
              </a:rPr>
              <a:t>       </a:t>
            </a:r>
            <a:r>
              <a:rPr lang="en-US" sz="2400" b="1" u="sng" dirty="0">
                <a:ea typeface="Calibri"/>
                <a:cs typeface="Calibri"/>
              </a:rPr>
              <a:t>$52,838</a:t>
            </a:r>
            <a:r>
              <a:rPr lang="en-US" sz="2400" b="1" dirty="0">
                <a:ea typeface="Calibri"/>
                <a:cs typeface="Calibri"/>
              </a:rPr>
              <a:t>      </a:t>
            </a:r>
            <a:r>
              <a:rPr lang="en-US" sz="2400" b="1" u="sng" dirty="0">
                <a:ea typeface="Calibri"/>
                <a:cs typeface="Calibri"/>
              </a:rPr>
              <a:t>$28,308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pPr algn="ctr"/>
            <a:r>
              <a:rPr lang="en-US" sz="2400" b="1" dirty="0"/>
              <a:t>   Median Household Incomes for each age group</a:t>
            </a:r>
            <a:endParaRPr lang="en-US" sz="2400" b="1" u="sng" dirty="0">
              <a:ea typeface="Calibri"/>
              <a:cs typeface="Calibri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C0E1CB71-0AF1-7AF7-74F3-2C9CBCBA1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1014" y="6287523"/>
            <a:ext cx="1552151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793916A-F330-3D7A-B949-F089298F7614}"/>
              </a:ext>
            </a:extLst>
          </p:cNvPr>
          <p:cNvSpPr txBox="1"/>
          <p:nvPr/>
        </p:nvSpPr>
        <p:spPr>
          <a:xfrm>
            <a:off x="116034" y="6448467"/>
            <a:ext cx="40480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chemeClr val="bg2">
                    <a:lumMod val="75000"/>
                  </a:schemeClr>
                </a:solidFill>
              </a:rPr>
              <a:t>Source: HWRI Analysis of US Census, PUMS, 5YR Est., 2017-2021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4963A8-B474-C43A-FD47-F65A4EFADD28}"/>
              </a:ext>
            </a:extLst>
          </p:cNvPr>
          <p:cNvSpPr txBox="1"/>
          <p:nvPr/>
        </p:nvSpPr>
        <p:spPr>
          <a:xfrm>
            <a:off x="8059118" y="1136542"/>
            <a:ext cx="2531391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Figures represent upper limit of each quintile, except for highest</a:t>
            </a:r>
          </a:p>
        </p:txBody>
      </p:sp>
    </p:spTree>
    <p:extLst>
      <p:ext uri="{BB962C8B-B14F-4D97-AF65-F5344CB8AC3E}">
        <p14:creationId xmlns:p14="http://schemas.microsoft.com/office/powerpoint/2010/main" val="41723145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7301F447-EEF7-48F5-AF73-7566EE7F6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77A5EA-9C49-4BEA-8DC5-675354277AF1}"/>
              </a:ext>
            </a:extLst>
          </p:cNvPr>
          <p:cNvSpPr txBox="1"/>
          <p:nvPr/>
        </p:nvSpPr>
        <p:spPr>
          <a:xfrm>
            <a:off x="841248" y="334644"/>
            <a:ext cx="10509504" cy="10769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 dirty="0">
                <a:latin typeface="+mj-lt"/>
                <a:ea typeface="+mj-ea"/>
                <a:cs typeface="+mj-cs"/>
              </a:rPr>
              <a:t>Cost Burdens by Tenure, Head of HH aged 50-64</a:t>
            </a:r>
            <a:endParaRPr lang="en-US" sz="3600" kern="1200" dirty="0">
              <a:latin typeface="+mj-lt"/>
              <a:ea typeface="Calibri Light"/>
              <a:cs typeface="Calibri Ligh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7117410-A2A4-4085-9ADC-46744551D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772" y="0"/>
            <a:ext cx="10506456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9F74EB5-E547-4FB4-95F5-BCC788F3C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512994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364EED-A8CF-4873-A34B-27C8CBD3EF54}"/>
              </a:ext>
            </a:extLst>
          </p:cNvPr>
          <p:cNvSpPr>
            <a:spLocks/>
          </p:cNvSpPr>
          <p:nvPr/>
        </p:nvSpPr>
        <p:spPr>
          <a:xfrm>
            <a:off x="5140520" y="6021288"/>
            <a:ext cx="1889503" cy="251496"/>
          </a:xfrm>
          <a:prstGeom prst="rect">
            <a:avLst/>
          </a:prstGeom>
        </p:spPr>
        <p:txBody>
          <a:bodyPr/>
          <a:lstStyle/>
          <a:p>
            <a:pPr algn="ctr" defTabSz="621792">
              <a:spcAft>
                <a:spcPts val="600"/>
              </a:spcAft>
            </a:pPr>
            <a:fld id="{2D407904-9C4A-493F-9D1E-55CB49FB7C3B}" type="slidenum">
              <a:rPr lang="en-US" sz="1224" b="1" kern="1200">
                <a:solidFill>
                  <a:srgbClr val="545558"/>
                </a:solidFill>
                <a:latin typeface="+mn-lt"/>
                <a:ea typeface="+mn-ea"/>
                <a:cs typeface="+mn-cs"/>
              </a:rPr>
              <a:pPr algn="ctr" defTabSz="621792">
                <a:spcAft>
                  <a:spcPts val="600"/>
                </a:spcAft>
              </a:pPr>
              <a:t>5</a:t>
            </a:fld>
            <a:endParaRPr lang="en-US" b="1">
              <a:solidFill>
                <a:srgbClr val="6D6E71"/>
              </a:solidFill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6155B9E-B66A-4CFA-923E-D29140BC2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26" y="676003"/>
            <a:ext cx="413329" cy="393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C5BB6FCA-2A2B-4345-81A2-C84E026D7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0495" y="676003"/>
            <a:ext cx="413329" cy="393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38A48375-08B2-BC90-7C10-C547E9319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9423" y="5879842"/>
            <a:ext cx="1069114" cy="31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1739FA4-B0B1-D7E7-F549-A2232E2035AE}"/>
              </a:ext>
            </a:extLst>
          </p:cNvPr>
          <p:cNvSpPr txBox="1"/>
          <p:nvPr/>
        </p:nvSpPr>
        <p:spPr>
          <a:xfrm>
            <a:off x="1966300" y="5990700"/>
            <a:ext cx="2788308" cy="19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1792">
              <a:spcAft>
                <a:spcPts val="600"/>
              </a:spcAft>
            </a:pPr>
            <a:r>
              <a:rPr lang="en-US" sz="680" kern="1200">
                <a:solidFill>
                  <a:srgbClr val="585454"/>
                </a:solidFill>
                <a:latin typeface="+mn-lt"/>
                <a:ea typeface="+mn-ea"/>
                <a:cs typeface="+mn-cs"/>
              </a:rPr>
              <a:t>Source: HWRI Analysis of US Census, PUMS, 5YR Est., 2017-2021</a:t>
            </a:r>
            <a:endParaRPr lang="en-US" sz="1000">
              <a:solidFill>
                <a:schemeClr val="bg2">
                  <a:lumMod val="75000"/>
                </a:schemeClr>
              </a:solidFill>
            </a:endParaRP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53D27D8E-D03A-F130-9543-69E5D132919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159998"/>
              </p:ext>
            </p:extLst>
          </p:nvPr>
        </p:nvGraphicFramePr>
        <p:xfrm>
          <a:off x="1242350" y="1710955"/>
          <a:ext cx="6305816" cy="38571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97C9CBA5-7AAE-8003-D440-085D9310D685}"/>
              </a:ext>
            </a:extLst>
          </p:cNvPr>
          <p:cNvSpPr txBox="1"/>
          <p:nvPr/>
        </p:nvSpPr>
        <p:spPr>
          <a:xfrm>
            <a:off x="7769014" y="1718072"/>
            <a:ext cx="3726613" cy="22621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621792">
              <a:spcAft>
                <a:spcPts val="600"/>
              </a:spcAft>
            </a:pPr>
            <a:r>
              <a:rPr lang="en-US" kern="1200" dirty="0">
                <a:latin typeface="+mn-lt"/>
                <a:ea typeface="+mn-ea"/>
                <a:cs typeface="+mn-cs"/>
              </a:rPr>
              <a:t>Of </a:t>
            </a:r>
            <a:r>
              <a:rPr lang="en-US" b="1" kern="1200" dirty="0">
                <a:latin typeface="+mn-lt"/>
                <a:ea typeface="+mn-ea"/>
                <a:cs typeface="+mn-cs"/>
              </a:rPr>
              <a:t>133,650 total households</a:t>
            </a:r>
            <a:r>
              <a:rPr lang="en-US" kern="1200" dirty="0">
                <a:latin typeface="+mn-lt"/>
                <a:ea typeface="+mn-ea"/>
                <a:cs typeface="+mn-cs"/>
              </a:rPr>
              <a:t>:</a:t>
            </a:r>
            <a:endParaRPr lang="en-US" kern="1200" dirty="0">
              <a:latin typeface="+mn-lt"/>
              <a:ea typeface="Calibri"/>
              <a:cs typeface="Calibri"/>
            </a:endParaRPr>
          </a:p>
          <a:p>
            <a:pPr marL="194310" indent="-194310" defTabSz="62179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kern="1200" dirty="0">
                <a:latin typeface="+mn-lt"/>
                <a:ea typeface="+mn-ea"/>
                <a:cs typeface="+mn-cs"/>
              </a:rPr>
              <a:t>More than 50% own a home with a mortgage; 20% own without a mortgage.</a:t>
            </a:r>
            <a:endParaRPr lang="en-US" kern="1200" dirty="0">
              <a:latin typeface="+mn-lt"/>
              <a:ea typeface="Calibri"/>
              <a:cs typeface="Calibri"/>
            </a:endParaRPr>
          </a:p>
          <a:p>
            <a:pPr marL="194310" indent="-194310" defTabSz="62179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kern="1200" dirty="0">
                <a:latin typeface="+mn-lt"/>
                <a:ea typeface="+mn-ea"/>
                <a:cs typeface="+mn-cs"/>
              </a:rPr>
              <a:t>29% are renter households (38,388).</a:t>
            </a:r>
            <a:endParaRPr lang="en-US" kern="1200" dirty="0">
              <a:latin typeface="+mn-lt"/>
              <a:ea typeface="Calibri"/>
              <a:cs typeface="Calibri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25B48-2837-693A-F8B4-714838EAF938}"/>
              </a:ext>
            </a:extLst>
          </p:cNvPr>
          <p:cNvSpPr txBox="1"/>
          <p:nvPr/>
        </p:nvSpPr>
        <p:spPr>
          <a:xfrm>
            <a:off x="7773725" y="3633287"/>
            <a:ext cx="3876292" cy="28931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621792">
              <a:spcAft>
                <a:spcPts val="600"/>
              </a:spcAft>
            </a:pPr>
            <a:r>
              <a:rPr lang="en-US" kern="1200" dirty="0">
                <a:latin typeface="+mn-lt"/>
                <a:ea typeface="+mn-ea"/>
                <a:cs typeface="+mn-cs"/>
              </a:rPr>
              <a:t>Of</a:t>
            </a:r>
            <a:r>
              <a:rPr lang="en-US" b="1" kern="1200" dirty="0">
                <a:latin typeface="+mn-lt"/>
                <a:ea typeface="+mn-ea"/>
                <a:cs typeface="+mn-cs"/>
              </a:rPr>
              <a:t> households reporting cost burdens</a:t>
            </a:r>
            <a:r>
              <a:rPr lang="en-US" kern="1200" dirty="0">
                <a:latin typeface="+mn-lt"/>
                <a:ea typeface="+mn-ea"/>
                <a:cs typeface="+mn-cs"/>
              </a:rPr>
              <a:t>:</a:t>
            </a:r>
            <a:endParaRPr lang="en-US" kern="1200" dirty="0">
              <a:latin typeface="+mn-lt"/>
              <a:ea typeface="Calibri"/>
              <a:cs typeface="Calibri"/>
            </a:endParaRPr>
          </a:p>
          <a:p>
            <a:pPr marL="194310" indent="-194310" defTabSz="62179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kern="1200" dirty="0">
                <a:latin typeface="+mn-lt"/>
                <a:ea typeface="+mn-ea"/>
                <a:cs typeface="+mn-cs"/>
              </a:rPr>
              <a:t>Nearly 23,000 homeowners are cost-burdened (more than 9,000 severely).</a:t>
            </a:r>
            <a:endParaRPr lang="en-US" kern="1200" dirty="0">
              <a:latin typeface="+mn-lt"/>
              <a:ea typeface="Calibri"/>
              <a:cs typeface="Calibri"/>
            </a:endParaRPr>
          </a:p>
          <a:p>
            <a:pPr marL="194310" indent="-194310" defTabSz="62179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kern="1200" dirty="0">
                <a:latin typeface="+mn-lt"/>
                <a:ea typeface="+mn-ea"/>
                <a:cs typeface="+mn-cs"/>
              </a:rPr>
              <a:t>Nearly 50% of these renter households are cost-burdened; more than 8,200 severely.</a:t>
            </a:r>
            <a:endParaRPr lang="en-US" kern="1200" dirty="0">
              <a:latin typeface="+mn-lt"/>
              <a:ea typeface="Calibri"/>
              <a:cs typeface="Calibri"/>
            </a:endParaRPr>
          </a:p>
          <a:p>
            <a:pPr marL="194310" indent="-194310" defTabSz="621792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kern="1200" dirty="0">
              <a:latin typeface="+mn-lt"/>
              <a:ea typeface="Calibri"/>
              <a:cs typeface="Calibri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313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7301F447-EEF7-48F5-AF73-7566EE7F6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77A5EA-9C49-4BEA-8DC5-675354277AF1}"/>
              </a:ext>
            </a:extLst>
          </p:cNvPr>
          <p:cNvSpPr txBox="1"/>
          <p:nvPr/>
        </p:nvSpPr>
        <p:spPr>
          <a:xfrm>
            <a:off x="841248" y="334644"/>
            <a:ext cx="10509504" cy="10769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 dirty="0">
                <a:latin typeface="+mj-lt"/>
                <a:ea typeface="+mj-ea"/>
                <a:cs typeface="+mj-cs"/>
              </a:rPr>
              <a:t>Cost Burdens by Tenure, Head of HH aged 65-79</a:t>
            </a:r>
            <a:endParaRPr lang="en-US" sz="3600" kern="1200" dirty="0">
              <a:latin typeface="+mj-lt"/>
              <a:ea typeface="Calibri Light"/>
              <a:cs typeface="Calibri Ligh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7117410-A2A4-4085-9ADC-46744551D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772" y="0"/>
            <a:ext cx="10506456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9F74EB5-E547-4FB4-95F5-BCC788F3C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512994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364EED-A8CF-4873-A34B-27C8CBD3EF54}"/>
              </a:ext>
            </a:extLst>
          </p:cNvPr>
          <p:cNvSpPr>
            <a:spLocks/>
          </p:cNvSpPr>
          <p:nvPr/>
        </p:nvSpPr>
        <p:spPr>
          <a:xfrm>
            <a:off x="5140520" y="6021288"/>
            <a:ext cx="1889503" cy="251496"/>
          </a:xfrm>
          <a:prstGeom prst="rect">
            <a:avLst/>
          </a:prstGeom>
        </p:spPr>
        <p:txBody>
          <a:bodyPr/>
          <a:lstStyle/>
          <a:p>
            <a:pPr algn="ctr" defTabSz="621792">
              <a:spcAft>
                <a:spcPts val="600"/>
              </a:spcAft>
            </a:pPr>
            <a:fld id="{2D407904-9C4A-493F-9D1E-55CB49FB7C3B}" type="slidenum">
              <a:rPr lang="en-US" sz="1224" b="1" kern="1200">
                <a:solidFill>
                  <a:srgbClr val="545558"/>
                </a:solidFill>
                <a:latin typeface="+mn-lt"/>
                <a:ea typeface="+mn-ea"/>
                <a:cs typeface="+mn-cs"/>
              </a:rPr>
              <a:pPr algn="ctr" defTabSz="621792">
                <a:spcAft>
                  <a:spcPts val="600"/>
                </a:spcAft>
              </a:pPr>
              <a:t>6</a:t>
            </a:fld>
            <a:endParaRPr lang="en-US" b="1">
              <a:solidFill>
                <a:srgbClr val="6D6E71"/>
              </a:solidFill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6155B9E-B66A-4CFA-923E-D29140BC2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26" y="676003"/>
            <a:ext cx="413329" cy="393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C5BB6FCA-2A2B-4345-81A2-C84E026D7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0495" y="676003"/>
            <a:ext cx="413329" cy="393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38A48375-08B2-BC90-7C10-C547E9319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9423" y="5879842"/>
            <a:ext cx="1069114" cy="31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1739FA4-B0B1-D7E7-F549-A2232E2035AE}"/>
              </a:ext>
            </a:extLst>
          </p:cNvPr>
          <p:cNvSpPr txBox="1"/>
          <p:nvPr/>
        </p:nvSpPr>
        <p:spPr>
          <a:xfrm>
            <a:off x="1966300" y="5990700"/>
            <a:ext cx="2788308" cy="19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1792">
              <a:spcAft>
                <a:spcPts val="600"/>
              </a:spcAft>
            </a:pPr>
            <a:r>
              <a:rPr lang="en-US" sz="680" kern="1200">
                <a:solidFill>
                  <a:srgbClr val="585454"/>
                </a:solidFill>
                <a:latin typeface="+mn-lt"/>
                <a:ea typeface="+mn-ea"/>
                <a:cs typeface="+mn-cs"/>
              </a:rPr>
              <a:t>Source: HWRI Analysis of US Census, PUMS, 5YR Est., 2017-2021</a:t>
            </a:r>
            <a:endParaRPr lang="en-US" sz="100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C9CBA5-7AAE-8003-D440-085D9310D685}"/>
              </a:ext>
            </a:extLst>
          </p:cNvPr>
          <p:cNvSpPr txBox="1"/>
          <p:nvPr/>
        </p:nvSpPr>
        <p:spPr>
          <a:xfrm>
            <a:off x="7769014" y="1745287"/>
            <a:ext cx="3740220" cy="198515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621792">
              <a:spcAft>
                <a:spcPts val="600"/>
              </a:spcAft>
            </a:pPr>
            <a:r>
              <a:rPr lang="en-US" kern="1200" dirty="0">
                <a:latin typeface="+mn-lt"/>
                <a:ea typeface="+mn-ea"/>
                <a:cs typeface="+mn-cs"/>
              </a:rPr>
              <a:t>Of </a:t>
            </a:r>
            <a:r>
              <a:rPr lang="en-US" b="1" kern="1200" dirty="0">
                <a:latin typeface="+mn-lt"/>
                <a:ea typeface="+mn-ea"/>
                <a:cs typeface="+mn-cs"/>
              </a:rPr>
              <a:t>87,138 total households</a:t>
            </a:r>
            <a:r>
              <a:rPr lang="en-US" kern="1200" dirty="0">
                <a:latin typeface="+mn-lt"/>
                <a:ea typeface="+mn-ea"/>
                <a:cs typeface="+mn-cs"/>
              </a:rPr>
              <a:t>:</a:t>
            </a:r>
            <a:endParaRPr lang="en-US" kern="1200" dirty="0">
              <a:latin typeface="+mn-lt"/>
              <a:ea typeface="Calibri"/>
              <a:cs typeface="Calibri"/>
            </a:endParaRPr>
          </a:p>
          <a:p>
            <a:pPr marL="194310" indent="-194310" defTabSz="62179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kern="1200" dirty="0">
                <a:latin typeface="+mn-lt"/>
                <a:ea typeface="+mn-ea"/>
                <a:cs typeface="+mn-cs"/>
              </a:rPr>
              <a:t>35% own a home with a mortgage; 39% own without a mortgage.</a:t>
            </a:r>
            <a:endParaRPr lang="en-US" kern="1200" dirty="0">
              <a:latin typeface="+mn-lt"/>
              <a:ea typeface="Calibri"/>
              <a:cs typeface="Calibri"/>
            </a:endParaRPr>
          </a:p>
          <a:p>
            <a:pPr marL="194310" indent="-194310" defTabSz="62179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kern="1200" dirty="0">
                <a:latin typeface="+mn-lt"/>
                <a:ea typeface="+mn-ea"/>
                <a:cs typeface="+mn-cs"/>
              </a:rPr>
              <a:t>26% are renter households (22,588).</a:t>
            </a:r>
            <a:endParaRPr lang="en-US" kern="1200" dirty="0">
              <a:latin typeface="+mn-lt"/>
              <a:ea typeface="Calibri"/>
              <a:cs typeface="Calibri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25B48-2837-693A-F8B4-714838EAF938}"/>
              </a:ext>
            </a:extLst>
          </p:cNvPr>
          <p:cNvSpPr txBox="1"/>
          <p:nvPr/>
        </p:nvSpPr>
        <p:spPr>
          <a:xfrm>
            <a:off x="7746511" y="3429181"/>
            <a:ext cx="3767435" cy="31700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621792">
              <a:spcAft>
                <a:spcPts val="600"/>
              </a:spcAft>
            </a:pPr>
            <a:r>
              <a:rPr lang="en-US" kern="1200" dirty="0">
                <a:latin typeface="+mn-lt"/>
                <a:ea typeface="+mn-ea"/>
                <a:cs typeface="+mn-cs"/>
              </a:rPr>
              <a:t>Of</a:t>
            </a:r>
            <a:r>
              <a:rPr lang="en-US" b="1" kern="1200" dirty="0">
                <a:latin typeface="+mn-lt"/>
                <a:ea typeface="+mn-ea"/>
                <a:cs typeface="+mn-cs"/>
              </a:rPr>
              <a:t> households reporting cost burdens</a:t>
            </a:r>
            <a:r>
              <a:rPr lang="en-US" kern="1200" dirty="0">
                <a:latin typeface="+mn-lt"/>
                <a:ea typeface="+mn-ea"/>
                <a:cs typeface="+mn-cs"/>
              </a:rPr>
              <a:t>:</a:t>
            </a:r>
            <a:endParaRPr lang="en-US" kern="1200" dirty="0">
              <a:latin typeface="+mn-lt"/>
              <a:ea typeface="Calibri"/>
              <a:cs typeface="Calibri"/>
            </a:endParaRPr>
          </a:p>
          <a:p>
            <a:pPr marL="194310" indent="-194310" defTabSz="62179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kern="1200" dirty="0">
                <a:latin typeface="+mn-lt"/>
                <a:ea typeface="+mn-ea"/>
                <a:cs typeface="+mn-cs"/>
              </a:rPr>
              <a:t>More than 19,000 homeowners are cost-burdened (nearly 8,500 severely).</a:t>
            </a:r>
            <a:endParaRPr lang="en-US" kern="1200" dirty="0">
              <a:latin typeface="+mn-lt"/>
              <a:ea typeface="Calibri"/>
              <a:cs typeface="Calibri"/>
            </a:endParaRPr>
          </a:p>
          <a:p>
            <a:pPr marL="194310" indent="-194310" defTabSz="62179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kern="1200" dirty="0">
                <a:latin typeface="+mn-lt"/>
                <a:ea typeface="+mn-ea"/>
                <a:cs typeface="+mn-cs"/>
              </a:rPr>
              <a:t>52% of these renter households are cost-burdened; more than 4,500 severely.</a:t>
            </a:r>
            <a:endParaRPr lang="en-US" kern="1200" dirty="0">
              <a:latin typeface="+mn-lt"/>
              <a:ea typeface="Calibri"/>
              <a:cs typeface="Calibri"/>
            </a:endParaRPr>
          </a:p>
          <a:p>
            <a:pPr marL="194310" indent="-194310" defTabSz="621792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kern="1200" dirty="0">
              <a:latin typeface="+mn-lt"/>
              <a:ea typeface="Calibri"/>
              <a:cs typeface="Calibri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DC5C8C5-E3E0-9C99-BA5A-01C2DD49A0E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915100"/>
              </p:ext>
            </p:extLst>
          </p:nvPr>
        </p:nvGraphicFramePr>
        <p:xfrm>
          <a:off x="1046412" y="1757215"/>
          <a:ext cx="6505313" cy="39463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1098239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7301F447-EEF7-48F5-AF73-7566EE7F6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77A5EA-9C49-4BEA-8DC5-675354277AF1}"/>
              </a:ext>
            </a:extLst>
          </p:cNvPr>
          <p:cNvSpPr txBox="1"/>
          <p:nvPr/>
        </p:nvSpPr>
        <p:spPr>
          <a:xfrm>
            <a:off x="841248" y="334644"/>
            <a:ext cx="10509504" cy="10769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 dirty="0">
                <a:latin typeface="+mj-lt"/>
                <a:ea typeface="+mj-ea"/>
                <a:cs typeface="+mj-cs"/>
              </a:rPr>
              <a:t>Cost Burdens by Tenure, Head of HH aged 80+</a:t>
            </a:r>
            <a:endParaRPr lang="en-US" sz="3600">
              <a:ea typeface="Calibri"/>
              <a:cs typeface="Calibri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7117410-A2A4-4085-9ADC-46744551D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772" y="0"/>
            <a:ext cx="10506456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9F74EB5-E547-4FB4-95F5-BCC788F3C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512994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364EED-A8CF-4873-A34B-27C8CBD3EF54}"/>
              </a:ext>
            </a:extLst>
          </p:cNvPr>
          <p:cNvSpPr>
            <a:spLocks/>
          </p:cNvSpPr>
          <p:nvPr/>
        </p:nvSpPr>
        <p:spPr>
          <a:xfrm>
            <a:off x="5140520" y="6021288"/>
            <a:ext cx="1889503" cy="251496"/>
          </a:xfrm>
          <a:prstGeom prst="rect">
            <a:avLst/>
          </a:prstGeom>
        </p:spPr>
        <p:txBody>
          <a:bodyPr/>
          <a:lstStyle/>
          <a:p>
            <a:pPr algn="ctr" defTabSz="621792">
              <a:spcAft>
                <a:spcPts val="600"/>
              </a:spcAft>
            </a:pPr>
            <a:fld id="{2D407904-9C4A-493F-9D1E-55CB49FB7C3B}" type="slidenum">
              <a:rPr lang="en-US" sz="1224" b="1" kern="1200">
                <a:solidFill>
                  <a:srgbClr val="545558"/>
                </a:solidFill>
                <a:latin typeface="+mn-lt"/>
                <a:ea typeface="+mn-ea"/>
                <a:cs typeface="+mn-cs"/>
              </a:rPr>
              <a:pPr algn="ctr" defTabSz="621792">
                <a:spcAft>
                  <a:spcPts val="600"/>
                </a:spcAft>
              </a:pPr>
              <a:t>7</a:t>
            </a:fld>
            <a:endParaRPr lang="en-US" b="1">
              <a:solidFill>
                <a:srgbClr val="6D6E71"/>
              </a:solidFill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6155B9E-B66A-4CFA-923E-D29140BC2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25" y="676003"/>
            <a:ext cx="413329" cy="393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C5BB6FCA-2A2B-4345-81A2-C84E026D7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0495" y="676003"/>
            <a:ext cx="413329" cy="393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38A48375-08B2-BC90-7C10-C547E9319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9423" y="5879842"/>
            <a:ext cx="1069114" cy="31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1739FA4-B0B1-D7E7-F549-A2232E2035AE}"/>
              </a:ext>
            </a:extLst>
          </p:cNvPr>
          <p:cNvSpPr txBox="1"/>
          <p:nvPr/>
        </p:nvSpPr>
        <p:spPr>
          <a:xfrm>
            <a:off x="2796336" y="5990700"/>
            <a:ext cx="2788308" cy="19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1792">
              <a:spcAft>
                <a:spcPts val="600"/>
              </a:spcAft>
            </a:pPr>
            <a:r>
              <a:rPr lang="en-US" sz="680" kern="1200">
                <a:solidFill>
                  <a:srgbClr val="585454"/>
                </a:solidFill>
                <a:latin typeface="+mn-lt"/>
                <a:ea typeface="+mn-ea"/>
                <a:cs typeface="+mn-cs"/>
              </a:rPr>
              <a:t>Source: HWRI Analysis of US Census, PUMS, 5YR Est., 2017-2021</a:t>
            </a:r>
            <a:endParaRPr lang="en-US" sz="100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C9CBA5-7AAE-8003-D440-085D9310D685}"/>
              </a:ext>
            </a:extLst>
          </p:cNvPr>
          <p:cNvSpPr txBox="1"/>
          <p:nvPr/>
        </p:nvSpPr>
        <p:spPr>
          <a:xfrm>
            <a:off x="7769014" y="1718072"/>
            <a:ext cx="3563327" cy="22621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621792">
              <a:spcAft>
                <a:spcPts val="600"/>
              </a:spcAft>
            </a:pPr>
            <a:r>
              <a:rPr lang="en-US" kern="1200" dirty="0">
                <a:latin typeface="+mn-lt"/>
                <a:ea typeface="+mn-ea"/>
                <a:cs typeface="+mn-cs"/>
              </a:rPr>
              <a:t>Of </a:t>
            </a:r>
            <a:r>
              <a:rPr lang="en-US" b="1" kern="1200" dirty="0">
                <a:latin typeface="+mn-lt"/>
                <a:ea typeface="+mn-ea"/>
                <a:cs typeface="+mn-cs"/>
              </a:rPr>
              <a:t>28,630 total households</a:t>
            </a:r>
            <a:r>
              <a:rPr lang="en-US" kern="1200" dirty="0">
                <a:latin typeface="+mn-lt"/>
                <a:ea typeface="+mn-ea"/>
                <a:cs typeface="+mn-cs"/>
              </a:rPr>
              <a:t>:</a:t>
            </a:r>
            <a:endParaRPr lang="en-US" kern="1200" dirty="0">
              <a:latin typeface="+mn-lt"/>
              <a:ea typeface="Calibri"/>
              <a:cs typeface="Calibri"/>
            </a:endParaRPr>
          </a:p>
          <a:p>
            <a:pPr marL="194310" indent="-194310" defTabSz="62179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kern="1200" dirty="0">
                <a:latin typeface="+mn-lt"/>
                <a:ea typeface="+mn-ea"/>
                <a:cs typeface="+mn-cs"/>
              </a:rPr>
              <a:t>15% own a home with a mortgage; 48% own without a mortgage.</a:t>
            </a:r>
            <a:endParaRPr lang="en-US" kern="1200" dirty="0">
              <a:latin typeface="+mn-lt"/>
              <a:ea typeface="Calibri"/>
              <a:cs typeface="Calibri"/>
            </a:endParaRPr>
          </a:p>
          <a:p>
            <a:pPr marL="194310" indent="-194310" defTabSz="62179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kern="1200" dirty="0">
                <a:latin typeface="+mn-lt"/>
                <a:ea typeface="+mn-ea"/>
                <a:cs typeface="+mn-cs"/>
              </a:rPr>
              <a:t>38% are renter households (10,762).</a:t>
            </a:r>
            <a:endParaRPr lang="en-US" kern="1200" dirty="0">
              <a:latin typeface="+mn-lt"/>
              <a:ea typeface="Calibri"/>
              <a:cs typeface="Calibri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ea typeface="Calibri"/>
              <a:cs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25B48-2837-693A-F8B4-714838EAF938}"/>
              </a:ext>
            </a:extLst>
          </p:cNvPr>
          <p:cNvSpPr txBox="1"/>
          <p:nvPr/>
        </p:nvSpPr>
        <p:spPr>
          <a:xfrm>
            <a:off x="7773725" y="3538037"/>
            <a:ext cx="3576934" cy="33239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621792">
              <a:spcAft>
                <a:spcPts val="600"/>
              </a:spcAft>
            </a:pPr>
            <a:r>
              <a:rPr lang="en-US" kern="1200" dirty="0">
                <a:latin typeface="+mn-lt"/>
                <a:ea typeface="+mn-ea"/>
                <a:cs typeface="+mn-cs"/>
              </a:rPr>
              <a:t>Of</a:t>
            </a:r>
            <a:r>
              <a:rPr lang="en-US" b="1" kern="1200" dirty="0">
                <a:latin typeface="+mn-lt"/>
                <a:ea typeface="+mn-ea"/>
                <a:cs typeface="+mn-cs"/>
              </a:rPr>
              <a:t> households reporting cost burdens</a:t>
            </a:r>
            <a:r>
              <a:rPr lang="en-US" kern="1200" dirty="0">
                <a:latin typeface="+mn-lt"/>
                <a:ea typeface="+mn-ea"/>
                <a:cs typeface="+mn-cs"/>
              </a:rPr>
              <a:t>:</a:t>
            </a:r>
            <a:endParaRPr lang="en-US" kern="1200" dirty="0">
              <a:latin typeface="+mn-lt"/>
              <a:ea typeface="Calibri"/>
              <a:cs typeface="Calibri"/>
            </a:endParaRPr>
          </a:p>
          <a:p>
            <a:pPr marL="194310" indent="-194310" defTabSz="62179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kern="1200" dirty="0">
                <a:latin typeface="+mn-lt"/>
                <a:ea typeface="+mn-ea"/>
                <a:cs typeface="+mn-cs"/>
              </a:rPr>
              <a:t>More than 7,000 homeowners are cost-burdened (nearly 3,200 severely).</a:t>
            </a:r>
            <a:endParaRPr lang="en-US" kern="1200" dirty="0">
              <a:latin typeface="+mn-lt"/>
              <a:ea typeface="Calibri"/>
              <a:cs typeface="Calibri"/>
            </a:endParaRPr>
          </a:p>
          <a:p>
            <a:pPr marL="194310" indent="-194310" defTabSz="62179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kern="1200" dirty="0">
                <a:latin typeface="+mn-lt"/>
                <a:ea typeface="+mn-ea"/>
                <a:cs typeface="+mn-cs"/>
              </a:rPr>
              <a:t>65% of these renter households are cost-burdened; more than 3,500 severely.</a:t>
            </a:r>
            <a:endParaRPr lang="en-US" kern="1200" dirty="0">
              <a:latin typeface="+mn-lt"/>
              <a:ea typeface="Calibri"/>
              <a:cs typeface="Calibri"/>
            </a:endParaRPr>
          </a:p>
          <a:p>
            <a:pPr marL="194310" indent="-194310" defTabSz="621792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kern="1200" dirty="0">
              <a:latin typeface="+mn-lt"/>
              <a:ea typeface="Calibri"/>
              <a:cs typeface="Calibri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ea typeface="Calibri"/>
              <a:cs typeface="Calibri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CDD730FD-93E2-CBD4-2DCD-54306F86864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4608104"/>
              </p:ext>
            </p:extLst>
          </p:nvPr>
        </p:nvGraphicFramePr>
        <p:xfrm>
          <a:off x="846817" y="1716029"/>
          <a:ext cx="6665339" cy="41288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902805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494F10-0152-4143-9E49-91E325A526AA}"/>
              </a:ext>
            </a:extLst>
          </p:cNvPr>
          <p:cNvSpPr txBox="1"/>
          <p:nvPr/>
        </p:nvSpPr>
        <p:spPr>
          <a:xfrm>
            <a:off x="686834" y="1153572"/>
            <a:ext cx="3200400" cy="4461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Numbers of Greatest Need</a:t>
            </a:r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7667D7-C0F3-D024-CDF1-C3D6C8886415}"/>
              </a:ext>
            </a:extLst>
          </p:cNvPr>
          <p:cNvSpPr txBox="1"/>
          <p:nvPr/>
        </p:nvSpPr>
        <p:spPr>
          <a:xfrm>
            <a:off x="4447308" y="591344"/>
            <a:ext cx="6906491" cy="55856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u="sng" dirty="0"/>
              <a:t>Across all age cohorts</a:t>
            </a:r>
            <a:r>
              <a:rPr lang="en-US" sz="3200" dirty="0"/>
              <a:t>:</a:t>
            </a:r>
            <a:endParaRPr lang="en-US" sz="3200">
              <a:ea typeface="Calibri"/>
              <a:cs typeface="Calibri"/>
            </a:endParaRPr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Nearly 100,000 households fall into the two lowest income quintiles</a:t>
            </a:r>
            <a:endParaRPr lang="en-US" sz="2800">
              <a:ea typeface="Calibri"/>
              <a:cs typeface="Calibri"/>
            </a:endParaRPr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More than 84,000 households are cost burdened; of which more than 37,000 (44%) are “severely” cost burdened</a:t>
            </a:r>
            <a:endParaRPr lang="en-US" sz="2800">
              <a:ea typeface="Calibri"/>
              <a:cs typeface="Calibri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2D4F74F-9B64-4E3F-AF8B-ACBBCDE2E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41564" y="6356350"/>
            <a:ext cx="181223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D407904-9C4A-493F-9D1E-55CB49FB7C3B}" type="slidenum">
              <a:rPr lang="en-US" b="1" smtClean="0"/>
              <a:pPr>
                <a:spcAft>
                  <a:spcPts val="600"/>
                </a:spcAft>
              </a:pPr>
              <a:t>8</a:t>
            </a:fld>
            <a:endParaRPr lang="en-US" b="1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BA5E8A2-8E3C-4A3F-AD1F-1068C0DFE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72" y="113277"/>
            <a:ext cx="600075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F05340B-3B1E-419B-8417-6D7CF9C93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7053" y="113277"/>
            <a:ext cx="600075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563EDD52-3056-44D4-A0A5-7527414BD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1014" y="6287523"/>
            <a:ext cx="1552151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0266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7301F447-EEF7-48F5-AF73-7566EE7F6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77A5EA-9C49-4BEA-8DC5-675354277AF1}"/>
              </a:ext>
            </a:extLst>
          </p:cNvPr>
          <p:cNvSpPr txBox="1"/>
          <p:nvPr/>
        </p:nvSpPr>
        <p:spPr>
          <a:xfrm>
            <a:off x="841248" y="89715"/>
            <a:ext cx="10509504" cy="10769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Older Adults Experiencing Homelessness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7117410-A2A4-4085-9ADC-46744551D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772" y="0"/>
            <a:ext cx="10506456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9F74EB5-E547-4FB4-95F5-BCC788F3C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512994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364EED-A8CF-4873-A34B-27C8CBD3EF54}"/>
              </a:ext>
            </a:extLst>
          </p:cNvPr>
          <p:cNvSpPr>
            <a:spLocks/>
          </p:cNvSpPr>
          <p:nvPr/>
        </p:nvSpPr>
        <p:spPr>
          <a:xfrm>
            <a:off x="4835031" y="5987470"/>
            <a:ext cx="2143579" cy="285314"/>
          </a:xfrm>
          <a:prstGeom prst="rect">
            <a:avLst/>
          </a:prstGeom>
        </p:spPr>
        <p:txBody>
          <a:bodyPr/>
          <a:lstStyle/>
          <a:p>
            <a:pPr algn="ctr" defTabSz="713232">
              <a:spcAft>
                <a:spcPts val="600"/>
              </a:spcAft>
            </a:pPr>
            <a:fld id="{2D407904-9C4A-493F-9D1E-55CB49FB7C3B}" type="slidenum">
              <a:rPr lang="en-US" sz="1404" b="1" kern="1200">
                <a:solidFill>
                  <a:srgbClr val="545558"/>
                </a:solidFill>
                <a:latin typeface="+mn-lt"/>
                <a:ea typeface="+mn-ea"/>
                <a:cs typeface="+mn-cs"/>
              </a:rPr>
              <a:pPr algn="ctr" defTabSz="713232">
                <a:spcAft>
                  <a:spcPts val="600"/>
                </a:spcAft>
              </a:pPr>
              <a:t>9</a:t>
            </a:fld>
            <a:endParaRPr lang="en-US" b="1">
              <a:solidFill>
                <a:srgbClr val="6D6E7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50702" y="5581377"/>
            <a:ext cx="3163244" cy="332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13232">
              <a:spcAft>
                <a:spcPts val="600"/>
              </a:spcAft>
            </a:pPr>
            <a:r>
              <a:rPr lang="en-US" sz="780" kern="1200">
                <a:solidFill>
                  <a:srgbClr val="585454"/>
                </a:solidFill>
                <a:latin typeface="+mn-lt"/>
                <a:ea typeface="+mn-ea"/>
                <a:cs typeface="+mn-cs"/>
              </a:rPr>
              <a:t>Source: RI Homeless Management Information System (HMIS), 2010-2019</a:t>
            </a:r>
            <a:endParaRPr lang="en-US" sz="1000">
              <a:solidFill>
                <a:schemeClr val="bg2">
                  <a:lumMod val="75000"/>
                </a:schemeClr>
              </a:solidFill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2C768B52-9117-9704-4117-68748967326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4971211"/>
              </p:ext>
            </p:extLst>
          </p:nvPr>
        </p:nvGraphicFramePr>
        <p:xfrm>
          <a:off x="845829" y="1685469"/>
          <a:ext cx="6513008" cy="3874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1ED8AA0-7949-C9F2-B489-CA18FD9D7B66}"/>
              </a:ext>
            </a:extLst>
          </p:cNvPr>
          <p:cNvSpPr txBox="1"/>
          <p:nvPr/>
        </p:nvSpPr>
        <p:spPr>
          <a:xfrm>
            <a:off x="6730128" y="1760674"/>
            <a:ext cx="464240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13232">
              <a:spcAft>
                <a:spcPts val="600"/>
              </a:spcAft>
            </a:pPr>
            <a:r>
              <a:rPr lang="en-US" sz="1404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749</a:t>
            </a:r>
            <a:endParaRPr lang="en-US" b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77EA19-8E61-D652-BA56-BBF679910C0A}"/>
              </a:ext>
            </a:extLst>
          </p:cNvPr>
          <p:cNvSpPr txBox="1"/>
          <p:nvPr/>
        </p:nvSpPr>
        <p:spPr>
          <a:xfrm>
            <a:off x="1438589" y="3542361"/>
            <a:ext cx="464240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13232">
              <a:spcAft>
                <a:spcPts val="600"/>
              </a:spcAft>
            </a:pPr>
            <a:r>
              <a:rPr lang="en-US" sz="1404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261</a:t>
            </a:r>
            <a:endParaRPr lang="en-US" b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E2390C-8194-C0C7-EFAB-45C4D48B2239}"/>
              </a:ext>
            </a:extLst>
          </p:cNvPr>
          <p:cNvSpPr txBox="1"/>
          <p:nvPr/>
        </p:nvSpPr>
        <p:spPr>
          <a:xfrm>
            <a:off x="7580728" y="1995896"/>
            <a:ext cx="3735889" cy="2886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2885" indent="-222885" defTabSz="71323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6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Adults aged 55 and older average about 14% of RI’s overall population experiencing homelessness.</a:t>
            </a:r>
          </a:p>
          <a:p>
            <a:pPr marL="222885" indent="-222885" defTabSz="71323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6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2010 to 2019, this population grew nearly 187%, compared to the overall growth of 82% among all experiencing homelessness.</a:t>
            </a:r>
          </a:p>
          <a:p>
            <a:pPr marL="222885" indent="-222885" defTabSz="713232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6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Since COVID-19 and the institution of the call center, methodologies are being addressed to determine who is experiencing homelessness.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9498851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Grouping xmlns="$ListId:commdocs;">Agenda</Grouping>
    <IconOverlay xmlns="http://schemas.microsoft.com/sharepoint/v4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7F990869E058344A4546143B288597E" ma:contentTypeVersion="1" ma:contentTypeDescription="Create a new document." ma:contentTypeScope="" ma:versionID="8ac1a4ad2f2d5c7660f99c5504fa9d7b">
  <xsd:schema xmlns:xsd="http://www.w3.org/2001/XMLSchema" xmlns:xs="http://www.w3.org/2001/XMLSchema" xmlns:p="http://schemas.microsoft.com/office/2006/metadata/properties" xmlns:ns2="$ListId:commdocs;" xmlns:ns3="http://schemas.microsoft.com/sharepoint/v4" targetNamespace="http://schemas.microsoft.com/office/2006/metadata/properties" ma:root="true" ma:fieldsID="02d95687937d068b980139351c892b6d" ns2:_="" ns3:_="">
    <xsd:import namespace="$ListId:commdocs;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Grouping"/>
                <xsd:element ref="ns3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$ListId:commdocs;" elementFormDefault="qualified">
    <xsd:import namespace="http://schemas.microsoft.com/office/2006/documentManagement/types"/>
    <xsd:import namespace="http://schemas.microsoft.com/office/infopath/2007/PartnerControls"/>
    <xsd:element name="Grouping" ma:index="8" ma:displayName="Grouping" ma:default="Agenda" ma:description="Add a Grouping" ma:internalName="Grouping">
      <xsd:simpleType>
        <xsd:restriction base="dms:Text">
          <xsd:maxLength value="7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9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8CF9042-89F9-4D7A-82F2-D059AB3C71C8}">
  <ds:schemaRefs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http://www.w3.org/XML/1998/namespace"/>
    <ds:schemaRef ds:uri="http://purl.org/dc/terms/"/>
    <ds:schemaRef ds:uri="4c86e4dd-3c76-4ad1-bd49-3f8b302a7d91"/>
    <ds:schemaRef ds:uri="7cf0939f-3d49-4780-a44c-9ca4358b66a1"/>
  </ds:schemaRefs>
</ds:datastoreItem>
</file>

<file path=customXml/itemProps2.xml><?xml version="1.0" encoding="utf-8"?>
<ds:datastoreItem xmlns:ds="http://schemas.openxmlformats.org/officeDocument/2006/customXml" ds:itemID="{4F876718-FE94-47E8-BB37-893BB7250A06}"/>
</file>

<file path=customXml/itemProps3.xml><?xml version="1.0" encoding="utf-8"?>
<ds:datastoreItem xmlns:ds="http://schemas.openxmlformats.org/officeDocument/2006/customXml" ds:itemID="{A4E89C3A-00D5-4723-8A55-C79AC6F8EFC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929</Words>
  <Application>Microsoft Office PowerPoint</Application>
  <PresentationFormat>Widescreen</PresentationFormat>
  <Paragraphs>133</Paragraphs>
  <Slides>16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Courier New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Bryce Kelley</dc:creator>
  <cp:lastModifiedBy>Tiffany Johnson</cp:lastModifiedBy>
  <cp:revision>149</cp:revision>
  <dcterms:created xsi:type="dcterms:W3CDTF">2021-10-11T15:00:24Z</dcterms:created>
  <dcterms:modified xsi:type="dcterms:W3CDTF">2024-04-23T13:05:20Z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0x010100C7F990869E058344A4546143B288597E</vt:lpwstr>
  </property>
  <property fmtid="{D5CDD505-2E9C-101B-9397-08002B2CF9AE}" pid="3" name="MediaServiceImageTags">
    <vt:lpwstr/>
  </property>
</Properties>
</file>